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1" r:id="rId4"/>
    <p:sldId id="260" r:id="rId5"/>
    <p:sldId id="268" r:id="rId6"/>
    <p:sldId id="266" r:id="rId7"/>
    <p:sldId id="267" r:id="rId8"/>
    <p:sldId id="262" r:id="rId9"/>
    <p:sldId id="269" r:id="rId10"/>
    <p:sldId id="271" r:id="rId11"/>
    <p:sldId id="264" r:id="rId12"/>
    <p:sldId id="259" r:id="rId13"/>
    <p:sldId id="258" r:id="rId14"/>
    <p:sldId id="270" r:id="rId15"/>
    <p:sldId id="263"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48"/>
  </p:normalViewPr>
  <p:slideViewPr>
    <p:cSldViewPr snapToGrid="0" snapToObjects="1">
      <p:cViewPr varScale="1">
        <p:scale>
          <a:sx n="84" d="100"/>
          <a:sy n="84" d="100"/>
        </p:scale>
        <p:origin x="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24672-DE9B-914D-8758-87C320E6EA82}"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5C43C5-51E3-D544-94DD-730D877C3B80}" type="slidenum">
              <a:rPr lang="en-US" smtClean="0"/>
              <a:t>‹#›</a:t>
            </a:fld>
            <a:endParaRPr lang="en-US"/>
          </a:p>
        </p:txBody>
      </p:sp>
    </p:spTree>
    <p:extLst>
      <p:ext uri="{BB962C8B-B14F-4D97-AF65-F5344CB8AC3E}">
        <p14:creationId xmlns:p14="http://schemas.microsoft.com/office/powerpoint/2010/main" val="1054960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XGBoost</a:t>
            </a:r>
            <a:r>
              <a:rPr lang="en-US" sz="1200" b="0" i="0" u="none" strike="noStrike" kern="1200" dirty="0">
                <a:solidFill>
                  <a:schemeClr val="tx1"/>
                </a:solidFill>
                <a:effectLst/>
                <a:latin typeface="+mn-lt"/>
                <a:ea typeface="+mn-ea"/>
                <a:cs typeface="+mn-cs"/>
              </a:rPr>
              <a:t> is an optimized distributed gradient boosting library designed to be highly </a:t>
            </a:r>
            <a:r>
              <a:rPr lang="en-US" sz="1200" b="1" i="0" u="none" strike="noStrike" kern="1200" dirty="0">
                <a:solidFill>
                  <a:schemeClr val="tx1"/>
                </a:solidFill>
                <a:effectLst/>
                <a:latin typeface="+mn-lt"/>
                <a:ea typeface="+mn-ea"/>
                <a:cs typeface="+mn-cs"/>
              </a:rPr>
              <a:t>efficient</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flexible</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portable</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Rectified Linear Unit. One way </a:t>
            </a:r>
            <a:r>
              <a:rPr lang="en-US" sz="1200" b="0" i="0" u="none" strike="noStrike" kern="1200" dirty="0" err="1">
                <a:solidFill>
                  <a:schemeClr val="tx1"/>
                </a:solidFill>
                <a:effectLst/>
                <a:latin typeface="+mn-lt"/>
                <a:ea typeface="+mn-ea"/>
                <a:cs typeface="+mn-cs"/>
              </a:rPr>
              <a:t>ReLUs</a:t>
            </a:r>
            <a:r>
              <a:rPr lang="en-US" sz="1200" b="0" i="0" u="none" strike="noStrike" kern="1200" dirty="0">
                <a:solidFill>
                  <a:schemeClr val="tx1"/>
                </a:solidFill>
                <a:effectLst/>
                <a:latin typeface="+mn-lt"/>
                <a:ea typeface="+mn-ea"/>
                <a:cs typeface="+mn-cs"/>
              </a:rPr>
              <a:t> improve neural networks is by speeding up training.</a:t>
            </a:r>
          </a:p>
          <a:p>
            <a:r>
              <a:rPr lang="en-US" sz="1200" b="0" i="0" u="none" strike="noStrike" kern="1200" dirty="0">
                <a:solidFill>
                  <a:schemeClr val="tx1"/>
                </a:solidFill>
                <a:effectLst/>
                <a:latin typeface="+mn-lt"/>
                <a:ea typeface="+mn-ea"/>
                <a:cs typeface="+mn-cs"/>
              </a:rPr>
              <a:t>SoftMax - is a generalization of the logistic function that "squashes" a K-dimensional vector of arbitrary real values to a K-dimensional vector of real values, for, where each entry is in the interval, and all the entries add up to 1.</a:t>
            </a:r>
            <a:endParaRPr lang="en-US" dirty="0"/>
          </a:p>
        </p:txBody>
      </p:sp>
      <p:sp>
        <p:nvSpPr>
          <p:cNvPr id="4" name="Slide Number Placeholder 3"/>
          <p:cNvSpPr>
            <a:spLocks noGrp="1"/>
          </p:cNvSpPr>
          <p:nvPr>
            <p:ph type="sldNum" sz="quarter" idx="10"/>
          </p:nvPr>
        </p:nvSpPr>
        <p:spPr/>
        <p:txBody>
          <a:bodyPr/>
          <a:lstStyle/>
          <a:p>
            <a:fld id="{BF5C43C5-51E3-D544-94DD-730D877C3B80}" type="slidenum">
              <a:rPr lang="en-US" smtClean="0"/>
              <a:t>3</a:t>
            </a:fld>
            <a:endParaRPr lang="en-US"/>
          </a:p>
        </p:txBody>
      </p:sp>
    </p:spTree>
    <p:extLst>
      <p:ext uri="{BB962C8B-B14F-4D97-AF65-F5344CB8AC3E}">
        <p14:creationId xmlns:p14="http://schemas.microsoft.com/office/powerpoint/2010/main" val="220623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5C43C5-51E3-D544-94DD-730D877C3B80}" type="slidenum">
              <a:rPr lang="en-US" smtClean="0"/>
              <a:t>4</a:t>
            </a:fld>
            <a:endParaRPr lang="en-US"/>
          </a:p>
        </p:txBody>
      </p:sp>
    </p:spTree>
    <p:extLst>
      <p:ext uri="{BB962C8B-B14F-4D97-AF65-F5344CB8AC3E}">
        <p14:creationId xmlns:p14="http://schemas.microsoft.com/office/powerpoint/2010/main" val="153414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430C-8048-3D4E-AA23-6EFA5AE168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0C83A6-A912-6047-B77C-226EE89FC3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2F299F-AC58-8A42-BB29-AE7F5CC3FC0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A7D970DF-9B32-944B-BDE6-B399A778C9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7ABFB-4EB3-2C41-9EC8-42AF28A5C133}"/>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404282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A949-70E1-4A46-A7A6-E198671036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05DE9D-60F1-944C-97E1-74FC7183F49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2B7CE-7565-9C46-A6DB-0A841B89C399}"/>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4E80CE8A-37F5-1143-B931-7420A89C0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7CAE8-9AF0-AB48-8198-B6B4ACFB671E}"/>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393082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027CD-4ECB-C444-A003-976511D9E0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6B242D-4536-7B45-BB6E-867C374606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884DF-13B1-E946-8A4C-E9D890BE779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D5B5C5BF-1283-0D45-AA64-7A9917FBE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D81D79-DE86-EA4C-98CB-6E893446D362}"/>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46747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8ED6D-C75C-F040-80A1-079737EBC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71F1D-5C88-4145-90DE-FCE2E9B42A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7E8C2-FB2E-0845-87D7-3CD03F53EE3F}"/>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FF4FCEC4-6696-2642-9EF6-18C329F72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3695D-BFE7-BE4F-9005-097B2237AA7C}"/>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44455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250A-185B-D541-A7AA-11A7304F11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97B175-2ED9-6444-AF4C-8B75A4032E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1D42FB-B69C-E04E-8BAC-41E42D63C1A7}"/>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6244D6E2-ED54-EE48-A6B2-15EE1983FF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71F8E-8413-C246-931D-65491A2B98B5}"/>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1322622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CE15-7889-2B4E-BB0E-95447FC54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61F82-CB3E-9D45-A372-70986B6B5A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AFF94F-8E79-BD4D-916A-B43F559700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AD77BD-9CFE-6148-8939-12245F36AED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FF772EFC-776F-2C46-94D8-DB95D820FA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82A497-CF86-8E4D-818F-87B9BEA97096}"/>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395678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A5E2-C474-4649-9192-6FC920A802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486EE2-B665-924B-A77E-A1BD4C7529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C542FD-1345-E74A-911C-D3EA0B6D04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8A7299-53A1-9740-9837-557BC3AE5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8C950-CD47-744B-BA15-BB795C91E6C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61B3A4-4007-C746-B3E2-1919513C968A}"/>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8" name="Footer Placeholder 7">
            <a:extLst>
              <a:ext uri="{FF2B5EF4-FFF2-40B4-BE49-F238E27FC236}">
                <a16:creationId xmlns:a16="http://schemas.microsoft.com/office/drawing/2014/main" id="{EBE5E1EE-564C-264E-AC14-E5438FC8CE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01E617-4A80-2F4E-B291-3CD928E4D97B}"/>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322444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A761-BA41-4C45-9E4B-B527144420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6A6A65-6DC2-E142-90C9-90D19AEDB9BD}"/>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4" name="Footer Placeholder 3">
            <a:extLst>
              <a:ext uri="{FF2B5EF4-FFF2-40B4-BE49-F238E27FC236}">
                <a16:creationId xmlns:a16="http://schemas.microsoft.com/office/drawing/2014/main" id="{63F961F3-015C-E447-BC36-2F0E99FA10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C15E7A-1CF8-3147-8717-A190C89F128A}"/>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826338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E5096C-A727-D144-AFB9-424D76754FA7}"/>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3" name="Footer Placeholder 2">
            <a:extLst>
              <a:ext uri="{FF2B5EF4-FFF2-40B4-BE49-F238E27FC236}">
                <a16:creationId xmlns:a16="http://schemas.microsoft.com/office/drawing/2014/main" id="{098D4B21-9BDA-1A43-8E4A-57638C75B0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601FC9-BFE4-B344-9EDE-C8D45D0F694A}"/>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3202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FC3E-63F4-2345-92AC-CA5436A3B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4EC22-D687-374A-8252-60F29F990E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56843B-F6F7-DF40-A8AC-916669F8E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4484A5-7D53-6D4D-9551-F80E0A50DA2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9CA5612F-73C6-594C-A7CC-6E8D90C91A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1F448-05F2-384A-9126-C854DA0DCEB0}"/>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4893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234B4-3B3B-2446-9424-54427144F2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29F7D5-6C3F-7646-B36D-4135A20481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448086-F957-E249-9A57-1835DBDF99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97FCF4-707C-C64D-A0D5-976A500EA4AC}"/>
              </a:ext>
            </a:extLst>
          </p:cNvPr>
          <p:cNvSpPr>
            <a:spLocks noGrp="1"/>
          </p:cNvSpPr>
          <p:nvPr>
            <p:ph type="dt" sz="half" idx="10"/>
          </p:nvPr>
        </p:nvSpPr>
        <p:spPr/>
        <p:txBody>
          <a:bodyPr/>
          <a:lstStyle/>
          <a:p>
            <a:fld id="{650B0674-BAD4-6044-B197-093B8F2D7A44}" type="datetimeFigureOut">
              <a:rPr lang="en-US" smtClean="0"/>
              <a:t>12/12/18</a:t>
            </a:fld>
            <a:endParaRPr lang="en-US"/>
          </a:p>
        </p:txBody>
      </p:sp>
      <p:sp>
        <p:nvSpPr>
          <p:cNvPr id="6" name="Footer Placeholder 5">
            <a:extLst>
              <a:ext uri="{FF2B5EF4-FFF2-40B4-BE49-F238E27FC236}">
                <a16:creationId xmlns:a16="http://schemas.microsoft.com/office/drawing/2014/main" id="{FE1941A0-EE91-C140-BB2F-39B44AA59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C0DFC-82B6-334C-91EC-D500750DD949}"/>
              </a:ext>
            </a:extLst>
          </p:cNvPr>
          <p:cNvSpPr>
            <a:spLocks noGrp="1"/>
          </p:cNvSpPr>
          <p:nvPr>
            <p:ph type="sldNum" sz="quarter" idx="12"/>
          </p:nvPr>
        </p:nvSpPr>
        <p:spPr/>
        <p:txBody>
          <a:bodyPr/>
          <a:lstStyle/>
          <a:p>
            <a:fld id="{10094FDD-EED3-4A4F-87BF-7CA7EB8CB2E9}" type="slidenum">
              <a:rPr lang="en-US" smtClean="0"/>
              <a:t>‹#›</a:t>
            </a:fld>
            <a:endParaRPr lang="en-US"/>
          </a:p>
        </p:txBody>
      </p:sp>
    </p:spTree>
    <p:extLst>
      <p:ext uri="{BB962C8B-B14F-4D97-AF65-F5344CB8AC3E}">
        <p14:creationId xmlns:p14="http://schemas.microsoft.com/office/powerpoint/2010/main" val="240013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65515D-0910-2241-A165-97D9B5019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FD419D-CD52-7A47-9066-76BE1D3A5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E9FE8-7EAC-FD4B-A422-1DF4B6AFE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0B0674-BAD4-6044-B197-093B8F2D7A44}" type="datetimeFigureOut">
              <a:rPr lang="en-US" smtClean="0"/>
              <a:t>12/12/18</a:t>
            </a:fld>
            <a:endParaRPr lang="en-US"/>
          </a:p>
        </p:txBody>
      </p:sp>
      <p:sp>
        <p:nvSpPr>
          <p:cNvPr id="5" name="Footer Placeholder 4">
            <a:extLst>
              <a:ext uri="{FF2B5EF4-FFF2-40B4-BE49-F238E27FC236}">
                <a16:creationId xmlns:a16="http://schemas.microsoft.com/office/drawing/2014/main" id="{99379491-E429-A140-AD2E-4BABCD82B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BA2C84-CC3C-D540-B31E-31C97C1FA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094FDD-EED3-4A4F-87BF-7CA7EB8CB2E9}" type="slidenum">
              <a:rPr lang="en-US" smtClean="0"/>
              <a:t>‹#›</a:t>
            </a:fld>
            <a:endParaRPr lang="en-US"/>
          </a:p>
        </p:txBody>
      </p:sp>
    </p:spTree>
    <p:extLst>
      <p:ext uri="{BB962C8B-B14F-4D97-AF65-F5344CB8AC3E}">
        <p14:creationId xmlns:p14="http://schemas.microsoft.com/office/powerpoint/2010/main" val="1121373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62EE6F-8411-1C42-93DA-FC4B8558B86E}"/>
              </a:ext>
            </a:extLst>
          </p:cNvPr>
          <p:cNvPicPr>
            <a:picLocks noChangeAspect="1"/>
          </p:cNvPicPr>
          <p:nvPr/>
        </p:nvPicPr>
        <p:blipFill rotWithShape="1">
          <a:blip r:embed="rId2">
            <a:alphaModFix amt="10000"/>
          </a:blip>
          <a:srcRect l="4010" t="18998" r="5514" b="15325"/>
          <a:stretch/>
        </p:blipFill>
        <p:spPr>
          <a:xfrm>
            <a:off x="0" y="0"/>
            <a:ext cx="12161520" cy="6858000"/>
          </a:xfrm>
          <a:prstGeom prst="rect">
            <a:avLst/>
          </a:prstGeom>
          <a:effectLst>
            <a:outerShdw dist="50800" sx="1000" sy="1000" algn="ctr" rotWithShape="0">
              <a:srgbClr val="000000"/>
            </a:outerShdw>
          </a:effectLst>
        </p:spPr>
      </p:pic>
      <p:sp>
        <p:nvSpPr>
          <p:cNvPr id="2" name="Title 1">
            <a:extLst>
              <a:ext uri="{FF2B5EF4-FFF2-40B4-BE49-F238E27FC236}">
                <a16:creationId xmlns:a16="http://schemas.microsoft.com/office/drawing/2014/main" id="{ACB03068-5F74-584D-9CF5-AFF2EA1E5548}"/>
              </a:ext>
            </a:extLst>
          </p:cNvPr>
          <p:cNvSpPr>
            <a:spLocks noGrp="1"/>
          </p:cNvSpPr>
          <p:nvPr>
            <p:ph type="ctrTitle"/>
          </p:nvPr>
        </p:nvSpPr>
        <p:spPr>
          <a:xfrm>
            <a:off x="557213" y="1122363"/>
            <a:ext cx="11172825" cy="2387600"/>
          </a:xfrm>
        </p:spPr>
        <p:txBody>
          <a:bodyPr/>
          <a:lstStyle/>
          <a:p>
            <a:r>
              <a:rPr lang="en-US" dirty="0">
                <a:latin typeface="Garamond" panose="02020404030301010803" pitchFamily="18" charset="0"/>
                <a:cs typeface="Futura Medium" panose="020B0602020204020303" pitchFamily="34" charset="-79"/>
              </a:rPr>
              <a:t>MBTA travel time prediction</a:t>
            </a:r>
          </a:p>
        </p:txBody>
      </p:sp>
      <p:sp>
        <p:nvSpPr>
          <p:cNvPr id="3" name="Subtitle 2">
            <a:extLst>
              <a:ext uri="{FF2B5EF4-FFF2-40B4-BE49-F238E27FC236}">
                <a16:creationId xmlns:a16="http://schemas.microsoft.com/office/drawing/2014/main" id="{5CF3CDEF-DF3A-B745-8B21-234184907DCC}"/>
              </a:ext>
            </a:extLst>
          </p:cNvPr>
          <p:cNvSpPr>
            <a:spLocks noGrp="1"/>
          </p:cNvSpPr>
          <p:nvPr>
            <p:ph type="subTitle" idx="1"/>
          </p:nvPr>
        </p:nvSpPr>
        <p:spPr/>
        <p:txBody>
          <a:bodyPr>
            <a:normAutofit/>
          </a:bodyPr>
          <a:lstStyle/>
          <a:p>
            <a:r>
              <a:rPr lang="en-US" dirty="0">
                <a:latin typeface="Garamond" panose="02020404030301010803" pitchFamily="18" charset="0"/>
                <a:cs typeface="Futura Medium" panose="020B0602020204020303" pitchFamily="34" charset="-79"/>
              </a:rPr>
              <a:t>Amal Krishna Radhakrishnan</a:t>
            </a:r>
          </a:p>
        </p:txBody>
      </p:sp>
    </p:spTree>
    <p:extLst>
      <p:ext uri="{BB962C8B-B14F-4D97-AF65-F5344CB8AC3E}">
        <p14:creationId xmlns:p14="http://schemas.microsoft.com/office/powerpoint/2010/main" val="471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B4C95-3C06-2447-A380-3ED9AAA2383C}"/>
              </a:ext>
            </a:extLst>
          </p:cNvPr>
          <p:cNvSpPr>
            <a:spLocks noGrp="1"/>
          </p:cNvSpPr>
          <p:nvPr>
            <p:ph type="title"/>
          </p:nvPr>
        </p:nvSpPr>
        <p:spPr/>
        <p:txBody>
          <a:bodyPr/>
          <a:lstStyle/>
          <a:p>
            <a:r>
              <a:rPr lang="en-US" dirty="0">
                <a:latin typeface="Garamond" panose="02020404030301010803" pitchFamily="18" charset="0"/>
              </a:rPr>
              <a:t>Errors</a:t>
            </a:r>
          </a:p>
        </p:txBody>
      </p:sp>
      <p:graphicFrame>
        <p:nvGraphicFramePr>
          <p:cNvPr id="5" name="Table 4">
            <a:extLst>
              <a:ext uri="{FF2B5EF4-FFF2-40B4-BE49-F238E27FC236}">
                <a16:creationId xmlns:a16="http://schemas.microsoft.com/office/drawing/2014/main" id="{5F36DF1E-3026-7C40-98D3-43BCDCE7A594}"/>
              </a:ext>
            </a:extLst>
          </p:cNvPr>
          <p:cNvGraphicFramePr>
            <a:graphicFrameLocks noGrp="1"/>
          </p:cNvGraphicFramePr>
          <p:nvPr>
            <p:extLst>
              <p:ext uri="{D42A27DB-BD31-4B8C-83A1-F6EECF244321}">
                <p14:modId xmlns:p14="http://schemas.microsoft.com/office/powerpoint/2010/main" val="3395359465"/>
              </p:ext>
            </p:extLst>
          </p:nvPr>
        </p:nvGraphicFramePr>
        <p:xfrm>
          <a:off x="838200" y="4114799"/>
          <a:ext cx="7302190" cy="1386635"/>
        </p:xfrm>
        <a:graphic>
          <a:graphicData uri="http://schemas.openxmlformats.org/drawingml/2006/table">
            <a:tbl>
              <a:tblPr>
                <a:tableStyleId>{5940675A-B579-460E-94D1-54222C63F5DA}</a:tableStyleId>
              </a:tblPr>
              <a:tblGrid>
                <a:gridCol w="1737360">
                  <a:extLst>
                    <a:ext uri="{9D8B030D-6E8A-4147-A177-3AD203B41FA5}">
                      <a16:colId xmlns:a16="http://schemas.microsoft.com/office/drawing/2014/main" val="1665904003"/>
                    </a:ext>
                  </a:extLst>
                </a:gridCol>
                <a:gridCol w="910686">
                  <a:extLst>
                    <a:ext uri="{9D8B030D-6E8A-4147-A177-3AD203B41FA5}">
                      <a16:colId xmlns:a16="http://schemas.microsoft.com/office/drawing/2014/main" val="1394950908"/>
                    </a:ext>
                  </a:extLst>
                </a:gridCol>
                <a:gridCol w="1163536">
                  <a:extLst>
                    <a:ext uri="{9D8B030D-6E8A-4147-A177-3AD203B41FA5}">
                      <a16:colId xmlns:a16="http://schemas.microsoft.com/office/drawing/2014/main" val="3133277422"/>
                    </a:ext>
                  </a:extLst>
                </a:gridCol>
                <a:gridCol w="1163536">
                  <a:extLst>
                    <a:ext uri="{9D8B030D-6E8A-4147-A177-3AD203B41FA5}">
                      <a16:colId xmlns:a16="http://schemas.microsoft.com/office/drawing/2014/main" val="1944756937"/>
                    </a:ext>
                  </a:extLst>
                </a:gridCol>
                <a:gridCol w="1163536">
                  <a:extLst>
                    <a:ext uri="{9D8B030D-6E8A-4147-A177-3AD203B41FA5}">
                      <a16:colId xmlns:a16="http://schemas.microsoft.com/office/drawing/2014/main" val="1872014123"/>
                    </a:ext>
                  </a:extLst>
                </a:gridCol>
                <a:gridCol w="1163536">
                  <a:extLst>
                    <a:ext uri="{9D8B030D-6E8A-4147-A177-3AD203B41FA5}">
                      <a16:colId xmlns:a16="http://schemas.microsoft.com/office/drawing/2014/main" val="774969966"/>
                    </a:ext>
                  </a:extLst>
                </a:gridCol>
              </a:tblGrid>
              <a:tr h="557225">
                <a:tc>
                  <a:txBody>
                    <a:bodyPr/>
                    <a:lstStyle/>
                    <a:p>
                      <a:pPr algn="l" fontAlgn="b"/>
                      <a:r>
                        <a:rPr lang="en-US" sz="1400" b="0" i="0" u="none" strike="noStrike" dirty="0">
                          <a:solidFill>
                            <a:srgbClr val="000000"/>
                          </a:solidFill>
                          <a:effectLst/>
                          <a:latin typeface="Garamond" panose="02020404030301010803" pitchFamily="18" charset="0"/>
                        </a:rPr>
                        <a:t>Time</a:t>
                      </a:r>
                    </a:p>
                  </a:txBody>
                  <a:tcPr marL="9525" marR="9525" marT="9525" marB="0" anchor="b"/>
                </a:tc>
                <a:tc>
                  <a:txBody>
                    <a:bodyPr/>
                    <a:lstStyle/>
                    <a:p>
                      <a:pPr algn="l" fontAlgn="b"/>
                      <a:r>
                        <a:rPr lang="en-US" sz="1400" u="none" strike="noStrike" dirty="0">
                          <a:effectLst/>
                          <a:latin typeface="Garamond" panose="02020404030301010803" pitchFamily="18" charset="0"/>
                        </a:rPr>
                        <a:t>MEANy (sec)</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MBE</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MAE (sec)</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MAPE (%)</a:t>
                      </a:r>
                      <a:endParaRPr lang="en-US" sz="1400" b="0" i="0" u="none" strike="noStrike" dirty="0">
                        <a:solidFill>
                          <a:srgbClr val="000000"/>
                        </a:solidFill>
                        <a:effectLst/>
                        <a:latin typeface="Garamond" panose="02020404030301010803" pitchFamily="18" charset="0"/>
                      </a:endParaRPr>
                    </a:p>
                  </a:txBody>
                  <a:tcPr marL="14609" marR="14609" marT="14609" marB="0" anchor="b"/>
                </a:tc>
                <a:tc>
                  <a:txBody>
                    <a:bodyPr/>
                    <a:lstStyle/>
                    <a:p>
                      <a:pPr algn="l" fontAlgn="b"/>
                      <a:r>
                        <a:rPr lang="en-US" sz="1400" u="none" strike="noStrike" dirty="0">
                          <a:effectLst/>
                          <a:latin typeface="Garamond" panose="02020404030301010803" pitchFamily="18" charset="0"/>
                        </a:rPr>
                        <a:t>RMSE</a:t>
                      </a:r>
                      <a:endParaRPr lang="en-US" sz="1400" b="0" i="0" u="none" strike="noStrike" dirty="0">
                        <a:solidFill>
                          <a:srgbClr val="000000"/>
                        </a:solidFill>
                        <a:effectLst/>
                        <a:latin typeface="Garamond" panose="02020404030301010803" pitchFamily="18" charset="0"/>
                      </a:endParaRPr>
                    </a:p>
                  </a:txBody>
                  <a:tcPr marL="14609" marR="14609" marT="14609" marB="0" anchor="b"/>
                </a:tc>
                <a:extLst>
                  <a:ext uri="{0D108BD9-81ED-4DB2-BD59-A6C34878D82A}">
                    <a16:rowId xmlns:a16="http://schemas.microsoft.com/office/drawing/2014/main" val="2083755479"/>
                  </a:ext>
                </a:extLst>
              </a:tr>
              <a:tr h="393165">
                <a:tc>
                  <a:txBody>
                    <a:bodyPr/>
                    <a:lstStyle/>
                    <a:p>
                      <a:pPr algn="l" fontAlgn="b"/>
                      <a:r>
                        <a:rPr lang="en-US" sz="1400" u="none" strike="noStrike" dirty="0">
                          <a:effectLst/>
                          <a:latin typeface="Garamond" panose="02020404030301010803" pitchFamily="18" charset="0"/>
                        </a:rPr>
                        <a:t>11am-3pm </a:t>
                      </a:r>
                    </a:p>
                    <a:p>
                      <a:pPr algn="l" fontAlgn="b"/>
                      <a:r>
                        <a:rPr lang="en-US" sz="1400" u="none" strike="noStrike" dirty="0">
                          <a:effectLst/>
                          <a:latin typeface="Garamond" panose="02020404030301010803" pitchFamily="18" charset="0"/>
                        </a:rPr>
                        <a:t>(non - peak hours)</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712.34</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54.53</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58.69</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7.74</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81.35</a:t>
                      </a:r>
                      <a:endParaRPr lang="en-US" sz="14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756917844"/>
                  </a:ext>
                </a:extLst>
              </a:tr>
              <a:tr h="393165">
                <a:tc>
                  <a:txBody>
                    <a:bodyPr/>
                    <a:lstStyle/>
                    <a:p>
                      <a:pPr algn="l" fontAlgn="b"/>
                      <a:r>
                        <a:rPr lang="en-US" sz="1400" u="none" strike="noStrike" dirty="0">
                          <a:effectLst/>
                          <a:latin typeface="Garamond" panose="02020404030301010803" pitchFamily="18" charset="0"/>
                        </a:rPr>
                        <a:t>4pm-8pm (peak hours)</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641.25</a:t>
                      </a:r>
                      <a:endParaRPr lang="en-US" sz="1400" b="0" i="0" u="none" strike="noStrike" dirty="0">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48.83</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53.58</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a:effectLst/>
                          <a:latin typeface="Garamond" panose="02020404030301010803" pitchFamily="18" charset="0"/>
                        </a:rPr>
                        <a:t>7.92</a:t>
                      </a:r>
                      <a:endParaRPr lang="en-US" sz="1400" b="0" i="0" u="none" strike="noStrike">
                        <a:solidFill>
                          <a:srgbClr val="000000"/>
                        </a:solidFill>
                        <a:effectLst/>
                        <a:latin typeface="Garamond" panose="02020404030301010803" pitchFamily="18" charset="0"/>
                      </a:endParaRPr>
                    </a:p>
                  </a:txBody>
                  <a:tcPr marL="9525" marR="9525" marT="9525" marB="0" anchor="b"/>
                </a:tc>
                <a:tc>
                  <a:txBody>
                    <a:bodyPr/>
                    <a:lstStyle/>
                    <a:p>
                      <a:pPr algn="r" fontAlgn="b"/>
                      <a:r>
                        <a:rPr lang="en-US" sz="1400" u="none" strike="noStrike" dirty="0">
                          <a:effectLst/>
                          <a:latin typeface="Garamond" panose="02020404030301010803" pitchFamily="18" charset="0"/>
                        </a:rPr>
                        <a:t>75.94</a:t>
                      </a:r>
                      <a:endParaRPr lang="en-US" sz="1400" b="0" i="0" u="none" strike="noStrike" dirty="0">
                        <a:solidFill>
                          <a:srgbClr val="000000"/>
                        </a:solidFill>
                        <a:effectLst/>
                        <a:latin typeface="Garamond" panose="02020404030301010803" pitchFamily="18" charset="0"/>
                      </a:endParaRPr>
                    </a:p>
                  </a:txBody>
                  <a:tcPr marL="9525" marR="9525" marT="9525" marB="0" anchor="b"/>
                </a:tc>
                <a:extLst>
                  <a:ext uri="{0D108BD9-81ED-4DB2-BD59-A6C34878D82A}">
                    <a16:rowId xmlns:a16="http://schemas.microsoft.com/office/drawing/2014/main" val="1843963574"/>
                  </a:ext>
                </a:extLst>
              </a:tr>
            </a:tbl>
          </a:graphicData>
        </a:graphic>
      </p:graphicFrame>
      <p:graphicFrame>
        <p:nvGraphicFramePr>
          <p:cNvPr id="8" name="Content Placeholder 7">
            <a:extLst>
              <a:ext uri="{FF2B5EF4-FFF2-40B4-BE49-F238E27FC236}">
                <a16:creationId xmlns:a16="http://schemas.microsoft.com/office/drawing/2014/main" id="{10C9C39E-63F5-6A47-88C0-EC980288EEF3}"/>
              </a:ext>
            </a:extLst>
          </p:cNvPr>
          <p:cNvGraphicFramePr>
            <a:graphicFrameLocks noGrp="1"/>
          </p:cNvGraphicFramePr>
          <p:nvPr>
            <p:ph idx="1"/>
            <p:extLst>
              <p:ext uri="{D42A27DB-BD31-4B8C-83A1-F6EECF244321}">
                <p14:modId xmlns:p14="http://schemas.microsoft.com/office/powerpoint/2010/main" val="1970168674"/>
              </p:ext>
            </p:extLst>
          </p:nvPr>
        </p:nvGraphicFramePr>
        <p:xfrm>
          <a:off x="838200" y="1929155"/>
          <a:ext cx="7302189" cy="1862255"/>
        </p:xfrm>
        <a:graphic>
          <a:graphicData uri="http://schemas.openxmlformats.org/drawingml/2006/table">
            <a:tbl>
              <a:tblPr>
                <a:tableStyleId>{2D5ABB26-0587-4C30-8999-92F81FD0307C}</a:tableStyleId>
              </a:tblPr>
              <a:tblGrid>
                <a:gridCol w="1484510">
                  <a:extLst>
                    <a:ext uri="{9D8B030D-6E8A-4147-A177-3AD203B41FA5}">
                      <a16:colId xmlns:a16="http://schemas.microsoft.com/office/drawing/2014/main" val="3072066241"/>
                    </a:ext>
                  </a:extLst>
                </a:gridCol>
                <a:gridCol w="1431153">
                  <a:extLst>
                    <a:ext uri="{9D8B030D-6E8A-4147-A177-3AD203B41FA5}">
                      <a16:colId xmlns:a16="http://schemas.microsoft.com/office/drawing/2014/main" val="2260418048"/>
                    </a:ext>
                  </a:extLst>
                </a:gridCol>
                <a:gridCol w="895918">
                  <a:extLst>
                    <a:ext uri="{9D8B030D-6E8A-4147-A177-3AD203B41FA5}">
                      <a16:colId xmlns:a16="http://schemas.microsoft.com/office/drawing/2014/main" val="1590890105"/>
                    </a:ext>
                  </a:extLst>
                </a:gridCol>
                <a:gridCol w="1163536">
                  <a:extLst>
                    <a:ext uri="{9D8B030D-6E8A-4147-A177-3AD203B41FA5}">
                      <a16:colId xmlns:a16="http://schemas.microsoft.com/office/drawing/2014/main" val="3941168033"/>
                    </a:ext>
                  </a:extLst>
                </a:gridCol>
                <a:gridCol w="1163536">
                  <a:extLst>
                    <a:ext uri="{9D8B030D-6E8A-4147-A177-3AD203B41FA5}">
                      <a16:colId xmlns:a16="http://schemas.microsoft.com/office/drawing/2014/main" val="3447709681"/>
                    </a:ext>
                  </a:extLst>
                </a:gridCol>
                <a:gridCol w="1163536">
                  <a:extLst>
                    <a:ext uri="{9D8B030D-6E8A-4147-A177-3AD203B41FA5}">
                      <a16:colId xmlns:a16="http://schemas.microsoft.com/office/drawing/2014/main" val="1170892121"/>
                    </a:ext>
                  </a:extLst>
                </a:gridCol>
              </a:tblGrid>
              <a:tr h="372451">
                <a:tc>
                  <a:txBody>
                    <a:bodyPr/>
                    <a:lstStyle/>
                    <a:p>
                      <a:pPr algn="l" fontAlgn="b"/>
                      <a:r>
                        <a:rPr lang="en-US" sz="1400" b="0" i="0" u="none" strike="noStrike" dirty="0">
                          <a:solidFill>
                            <a:srgbClr val="000000"/>
                          </a:solidFill>
                          <a:effectLst/>
                          <a:latin typeface="Garamond" panose="02020404030301010803" pitchFamily="18" charset="0"/>
                        </a:rPr>
                        <a:t>Route</a:t>
                      </a: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MEANy (sec)</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MBE</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MAE (sec)</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MAPE (%)</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effectLst/>
                          <a:latin typeface="Garamond" panose="02020404030301010803" pitchFamily="18" charset="0"/>
                        </a:rPr>
                        <a:t>RMSE</a:t>
                      </a:r>
                      <a:endParaRPr lang="en-US" sz="14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596142"/>
                  </a:ext>
                </a:extLst>
              </a:tr>
              <a:tr h="372451">
                <a:tc>
                  <a:txBody>
                    <a:bodyPr/>
                    <a:lstStyle/>
                    <a:p>
                      <a:pPr algn="l" fontAlgn="b"/>
                      <a:r>
                        <a:rPr lang="en-US" sz="1400" u="none" strike="noStrike" dirty="0">
                          <a:effectLst/>
                          <a:latin typeface="Garamond" panose="02020404030301010803" pitchFamily="18" charset="0"/>
                        </a:rPr>
                        <a:t>Red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756.85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58.12</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63.12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7.79</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88.82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8012051"/>
                  </a:ext>
                </a:extLst>
              </a:tr>
              <a:tr h="372451">
                <a:tc>
                  <a:txBody>
                    <a:bodyPr/>
                    <a:lstStyle/>
                    <a:p>
                      <a:pPr algn="l" fontAlgn="b"/>
                      <a:r>
                        <a:rPr lang="en-US" sz="1400" u="none" strike="noStrike" dirty="0">
                          <a:effectLst/>
                          <a:latin typeface="Garamond" panose="02020404030301010803" pitchFamily="18" charset="0"/>
                        </a:rPr>
                        <a:t>Green-B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687.23</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52.94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55.85</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7.65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78.09</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925577"/>
                  </a:ext>
                </a:extLst>
              </a:tr>
              <a:tr h="372451">
                <a:tc>
                  <a:txBody>
                    <a:bodyPr/>
                    <a:lstStyle/>
                    <a:p>
                      <a:pPr algn="l" fontAlgn="b"/>
                      <a:r>
                        <a:rPr lang="en-US" sz="1400" u="none" strike="noStrike" dirty="0">
                          <a:effectLst/>
                          <a:latin typeface="Garamond" panose="02020404030301010803" pitchFamily="18" charset="0"/>
                        </a:rPr>
                        <a:t>Green-C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663.37</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51.5</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54.83</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7.75</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78.14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515059"/>
                  </a:ext>
                </a:extLst>
              </a:tr>
              <a:tr h="372451">
                <a:tc>
                  <a:txBody>
                    <a:bodyPr/>
                    <a:lstStyle/>
                    <a:p>
                      <a:pPr algn="l" fontAlgn="b"/>
                      <a:r>
                        <a:rPr lang="en-US" sz="1400" u="none" strike="noStrike" dirty="0">
                          <a:effectLst/>
                          <a:latin typeface="Garamond" panose="02020404030301010803" pitchFamily="18" charset="0"/>
                        </a:rPr>
                        <a:t>Green-D Line</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650.2</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50.04</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54.07</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a:effectLst/>
                          <a:latin typeface="Garamond" panose="02020404030301010803" pitchFamily="18" charset="0"/>
                        </a:rPr>
                        <a:t>7.6</a:t>
                      </a:r>
                      <a:endParaRPr lang="en-US" sz="1400" b="0" i="0" u="none" strike="noStrike">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400" u="none" strike="noStrike" dirty="0">
                          <a:effectLst/>
                          <a:latin typeface="Garamond" panose="02020404030301010803" pitchFamily="18" charset="0"/>
                        </a:rPr>
                        <a:t>79.17</a:t>
                      </a:r>
                      <a:endParaRPr lang="en-US" sz="1400" b="0" i="0" u="none" strike="noStrike" dirty="0">
                        <a:solidFill>
                          <a:srgbClr val="000000"/>
                        </a:solidFill>
                        <a:effectLst/>
                        <a:latin typeface="Garamond" panose="02020404030301010803" pitchFamily="18" charset="0"/>
                      </a:endParaRPr>
                    </a:p>
                  </a:txBody>
                  <a:tcPr marL="11409" marR="11409" marT="114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5985201"/>
                  </a:ext>
                </a:extLst>
              </a:tr>
            </a:tbl>
          </a:graphicData>
        </a:graphic>
      </p:graphicFrame>
    </p:spTree>
    <p:extLst>
      <p:ext uri="{BB962C8B-B14F-4D97-AF65-F5344CB8AC3E}">
        <p14:creationId xmlns:p14="http://schemas.microsoft.com/office/powerpoint/2010/main" val="423243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7D0D33E-94BA-C444-935B-ECE07CAF217F}"/>
              </a:ext>
            </a:extLst>
          </p:cNvPr>
          <p:cNvPicPr>
            <a:picLocks noChangeAspect="1"/>
          </p:cNvPicPr>
          <p:nvPr/>
        </p:nvPicPr>
        <p:blipFill>
          <a:blip r:embed="rId2"/>
          <a:stretch>
            <a:fillRect/>
          </a:stretch>
        </p:blipFill>
        <p:spPr>
          <a:xfrm>
            <a:off x="1688778" y="4481185"/>
            <a:ext cx="3459803" cy="2240463"/>
          </a:xfrm>
          <a:prstGeom prst="rect">
            <a:avLst/>
          </a:prstGeom>
        </p:spPr>
      </p:pic>
      <p:sp>
        <p:nvSpPr>
          <p:cNvPr id="2" name="Title 1">
            <a:extLst>
              <a:ext uri="{FF2B5EF4-FFF2-40B4-BE49-F238E27FC236}">
                <a16:creationId xmlns:a16="http://schemas.microsoft.com/office/drawing/2014/main" id="{1D16BE53-955E-CB47-9240-3BAE5FA995DF}"/>
              </a:ext>
            </a:extLst>
          </p:cNvPr>
          <p:cNvSpPr>
            <a:spLocks noGrp="1"/>
          </p:cNvSpPr>
          <p:nvPr>
            <p:ph type="title"/>
          </p:nvPr>
        </p:nvSpPr>
        <p:spPr/>
        <p:txBody>
          <a:bodyPr/>
          <a:lstStyle/>
          <a:p>
            <a:r>
              <a:rPr lang="en-US" dirty="0">
                <a:latin typeface="Garamond" panose="02020404030301010803" pitchFamily="18" charset="0"/>
              </a:rPr>
              <a:t>Benchmark</a:t>
            </a:r>
          </a:p>
        </p:txBody>
      </p:sp>
      <p:sp>
        <p:nvSpPr>
          <p:cNvPr id="6" name="Text Placeholder 5">
            <a:extLst>
              <a:ext uri="{FF2B5EF4-FFF2-40B4-BE49-F238E27FC236}">
                <a16:creationId xmlns:a16="http://schemas.microsoft.com/office/drawing/2014/main" id="{B270F54B-6B5A-EC41-B5F8-46684DC41F25}"/>
              </a:ext>
            </a:extLst>
          </p:cNvPr>
          <p:cNvSpPr>
            <a:spLocks noGrp="1"/>
          </p:cNvSpPr>
          <p:nvPr>
            <p:ph type="body" idx="1"/>
          </p:nvPr>
        </p:nvSpPr>
        <p:spPr>
          <a:xfrm>
            <a:off x="839788" y="1915333"/>
            <a:ext cx="5237627" cy="823912"/>
          </a:xfrm>
        </p:spPr>
        <p:txBody>
          <a:bodyPr>
            <a:noAutofit/>
          </a:bodyPr>
          <a:lstStyle/>
          <a:p>
            <a:r>
              <a:rPr lang="en-US" sz="1400" dirty="0">
                <a:latin typeface="Garamond" panose="02020404030301010803" pitchFamily="18" charset="0"/>
              </a:rPr>
              <a:t>1. Bus Transit Time Prediction using GPS Data with Artificial Neural Networks</a:t>
            </a:r>
          </a:p>
          <a:p>
            <a:r>
              <a:rPr lang="en-US" sz="1400" b="0" dirty="0">
                <a:latin typeface="Garamond" panose="02020404030301010803" pitchFamily="18" charset="0"/>
              </a:rPr>
              <a:t>Fan Jiang, Carnegie Mellon University (Thesis) – 2017</a:t>
            </a:r>
          </a:p>
          <a:p>
            <a:r>
              <a:rPr lang="en-US" sz="1400" b="0" dirty="0">
                <a:latin typeface="Garamond" panose="02020404030301010803" pitchFamily="18" charset="0"/>
              </a:rPr>
              <a:t>Prediction based on 3 different 3 layer neural network. </a:t>
            </a:r>
          </a:p>
        </p:txBody>
      </p:sp>
      <p:pic>
        <p:nvPicPr>
          <p:cNvPr id="11" name="Content Placeholder 10">
            <a:extLst>
              <a:ext uri="{FF2B5EF4-FFF2-40B4-BE49-F238E27FC236}">
                <a16:creationId xmlns:a16="http://schemas.microsoft.com/office/drawing/2014/main" id="{C777682F-42DC-624A-B68C-C154D05BCC34}"/>
              </a:ext>
            </a:extLst>
          </p:cNvPr>
          <p:cNvPicPr>
            <a:picLocks noGrp="1" noChangeAspect="1"/>
          </p:cNvPicPr>
          <p:nvPr>
            <p:ph sz="half" idx="2"/>
          </p:nvPr>
        </p:nvPicPr>
        <p:blipFill>
          <a:blip r:embed="rId3"/>
          <a:stretch>
            <a:fillRect/>
          </a:stretch>
        </p:blipFill>
        <p:spPr>
          <a:xfrm>
            <a:off x="839787" y="2756124"/>
            <a:ext cx="5157787" cy="996845"/>
          </a:xfrm>
        </p:spPr>
      </p:pic>
      <p:sp>
        <p:nvSpPr>
          <p:cNvPr id="8" name="Text Placeholder 7">
            <a:extLst>
              <a:ext uri="{FF2B5EF4-FFF2-40B4-BE49-F238E27FC236}">
                <a16:creationId xmlns:a16="http://schemas.microsoft.com/office/drawing/2014/main" id="{798D7E69-C1FA-2F4B-8B57-6C38853E8F89}"/>
              </a:ext>
            </a:extLst>
          </p:cNvPr>
          <p:cNvSpPr>
            <a:spLocks noGrp="1"/>
          </p:cNvSpPr>
          <p:nvPr>
            <p:ph type="body" sz="quarter" idx="3"/>
          </p:nvPr>
        </p:nvSpPr>
        <p:spPr>
          <a:xfrm>
            <a:off x="6172200" y="1781527"/>
            <a:ext cx="5291254" cy="823912"/>
          </a:xfrm>
        </p:spPr>
        <p:txBody>
          <a:bodyPr>
            <a:noAutofit/>
          </a:bodyPr>
          <a:lstStyle/>
          <a:p>
            <a:r>
              <a:rPr lang="en-US" sz="1400" dirty="0">
                <a:latin typeface="Garamond" panose="02020404030301010803" pitchFamily="18" charset="0"/>
              </a:rPr>
              <a:t>3. A prediction model of bus arrival time at stops with multi-routes. </a:t>
            </a:r>
          </a:p>
          <a:p>
            <a:r>
              <a:rPr lang="en-US" sz="1400" b="0" dirty="0">
                <a:latin typeface="Garamond" panose="02020404030301010803" pitchFamily="18" charset="0"/>
              </a:rPr>
              <a:t>Tingting Yin, Gang Zhong, Jian Zhang, Shanglu He, Bin Ran. </a:t>
            </a:r>
            <a:r>
              <a:rPr lang="en-US" sz="1400" b="0" i="1" dirty="0">
                <a:latin typeface="Garamond" panose="02020404030301010803" pitchFamily="18" charset="0"/>
              </a:rPr>
              <a:t>School of Transportation, Southeast University, World Conference on Transport research. WTRC 2016 - Shanghai</a:t>
            </a:r>
          </a:p>
        </p:txBody>
      </p:sp>
      <p:sp>
        <p:nvSpPr>
          <p:cNvPr id="9" name="Content Placeholder 8">
            <a:extLst>
              <a:ext uri="{FF2B5EF4-FFF2-40B4-BE49-F238E27FC236}">
                <a16:creationId xmlns:a16="http://schemas.microsoft.com/office/drawing/2014/main" id="{06293084-6F43-1E44-9C70-9523A713E5A4}"/>
              </a:ext>
            </a:extLst>
          </p:cNvPr>
          <p:cNvSpPr>
            <a:spLocks noGrp="1"/>
          </p:cNvSpPr>
          <p:nvPr>
            <p:ph sz="quarter" idx="4"/>
          </p:nvPr>
        </p:nvSpPr>
        <p:spPr>
          <a:xfrm>
            <a:off x="6194502" y="2739250"/>
            <a:ext cx="5183188" cy="3684588"/>
          </a:xfrm>
        </p:spPr>
        <p:txBody>
          <a:bodyPr>
            <a:normAutofit/>
          </a:bodyPr>
          <a:lstStyle/>
          <a:p>
            <a:pPr marL="0" indent="0">
              <a:buNone/>
            </a:pPr>
            <a:r>
              <a:rPr lang="en-US" sz="1200" dirty="0">
                <a:latin typeface="Garamond" panose="02020404030301010803" pitchFamily="18" charset="0"/>
              </a:rPr>
              <a:t>Prediction model based on ANN and SVM to predict bus arrival time at an objective stop with multi-routes.</a:t>
            </a:r>
          </a:p>
          <a:p>
            <a:pPr marL="0" indent="0">
              <a:buNone/>
            </a:pPr>
            <a:endParaRPr lang="en-US" sz="1200" dirty="0">
              <a:latin typeface="Garamond" panose="02020404030301010803" pitchFamily="18" charset="0"/>
            </a:endParaRPr>
          </a:p>
        </p:txBody>
      </p:sp>
      <p:pic>
        <p:nvPicPr>
          <p:cNvPr id="13" name="Picture 12">
            <a:extLst>
              <a:ext uri="{FF2B5EF4-FFF2-40B4-BE49-F238E27FC236}">
                <a16:creationId xmlns:a16="http://schemas.microsoft.com/office/drawing/2014/main" id="{70B5FCFC-8AE1-514A-9A56-8F793EDB9193}"/>
              </a:ext>
            </a:extLst>
          </p:cNvPr>
          <p:cNvPicPr>
            <a:picLocks noChangeAspect="1"/>
          </p:cNvPicPr>
          <p:nvPr/>
        </p:nvPicPr>
        <p:blipFill>
          <a:blip r:embed="rId4"/>
          <a:stretch>
            <a:fillRect/>
          </a:stretch>
        </p:blipFill>
        <p:spPr>
          <a:xfrm>
            <a:off x="6301299" y="3288779"/>
            <a:ext cx="4969593" cy="2384812"/>
          </a:xfrm>
          <a:prstGeom prst="rect">
            <a:avLst/>
          </a:prstGeom>
        </p:spPr>
      </p:pic>
      <p:sp>
        <p:nvSpPr>
          <p:cNvPr id="14" name="TextBox 13">
            <a:extLst>
              <a:ext uri="{FF2B5EF4-FFF2-40B4-BE49-F238E27FC236}">
                <a16:creationId xmlns:a16="http://schemas.microsoft.com/office/drawing/2014/main" id="{123C5B7F-0A83-F647-9473-CF0AAADC6577}"/>
              </a:ext>
            </a:extLst>
          </p:cNvPr>
          <p:cNvSpPr txBox="1"/>
          <p:nvPr/>
        </p:nvSpPr>
        <p:spPr>
          <a:xfrm>
            <a:off x="839787" y="3780262"/>
            <a:ext cx="5583315" cy="1169551"/>
          </a:xfrm>
          <a:prstGeom prst="rect">
            <a:avLst/>
          </a:prstGeom>
          <a:noFill/>
        </p:spPr>
        <p:txBody>
          <a:bodyPr wrap="square" rtlCol="0">
            <a:spAutoFit/>
          </a:bodyPr>
          <a:lstStyle/>
          <a:p>
            <a:r>
              <a:rPr lang="en-US" sz="1400" b="1" dirty="0">
                <a:latin typeface="Garamond" panose="02020404030301010803" pitchFamily="18" charset="0"/>
              </a:rPr>
              <a:t>2. Travel Time Prediction with LSTM Neural Network</a:t>
            </a:r>
            <a:r>
              <a:rPr lang="en-US" sz="1400" dirty="0">
                <a:latin typeface="Garamond" panose="02020404030301010803" pitchFamily="18" charset="0"/>
              </a:rPr>
              <a:t>, </a:t>
            </a:r>
          </a:p>
          <a:p>
            <a:r>
              <a:rPr lang="en-US" sz="1400" dirty="0">
                <a:latin typeface="Garamond" panose="02020404030301010803" pitchFamily="18" charset="0"/>
              </a:rPr>
              <a:t>Yanjie Duan, Yisheng and Fei-Yue Wang. 2016 IEEE 19th International Conference on Intelligent Transportation Systems </a:t>
            </a:r>
          </a:p>
          <a:p>
            <a:endParaRPr lang="en-US" sz="1400" dirty="0">
              <a:latin typeface="Garamond" panose="02020404030301010803" pitchFamily="18" charset="0"/>
            </a:endParaRPr>
          </a:p>
          <a:p>
            <a:endParaRPr lang="en-US" sz="1400" dirty="0">
              <a:latin typeface="Garamond" panose="02020404030301010803" pitchFamily="18" charset="0"/>
            </a:endParaRPr>
          </a:p>
        </p:txBody>
      </p:sp>
      <p:graphicFrame>
        <p:nvGraphicFramePr>
          <p:cNvPr id="16" name="Table 15">
            <a:extLst>
              <a:ext uri="{FF2B5EF4-FFF2-40B4-BE49-F238E27FC236}">
                <a16:creationId xmlns:a16="http://schemas.microsoft.com/office/drawing/2014/main" id="{D9063C40-1748-5144-8EED-5638A3383CD1}"/>
              </a:ext>
            </a:extLst>
          </p:cNvPr>
          <p:cNvGraphicFramePr>
            <a:graphicFrameLocks noGrp="1"/>
          </p:cNvGraphicFramePr>
          <p:nvPr>
            <p:extLst>
              <p:ext uri="{D42A27DB-BD31-4B8C-83A1-F6EECF244321}">
                <p14:modId xmlns:p14="http://schemas.microsoft.com/office/powerpoint/2010/main" val="3827322546"/>
              </p:ext>
            </p:extLst>
          </p:nvPr>
        </p:nvGraphicFramePr>
        <p:xfrm>
          <a:off x="7106771" y="79868"/>
          <a:ext cx="5003453" cy="1030530"/>
        </p:xfrm>
        <a:graphic>
          <a:graphicData uri="http://schemas.openxmlformats.org/drawingml/2006/table">
            <a:tbl>
              <a:tblPr>
                <a:tableStyleId>{2D5ABB26-0587-4C30-8999-92F81FD0307C}</a:tableStyleId>
              </a:tblPr>
              <a:tblGrid>
                <a:gridCol w="1017184">
                  <a:extLst>
                    <a:ext uri="{9D8B030D-6E8A-4147-A177-3AD203B41FA5}">
                      <a16:colId xmlns:a16="http://schemas.microsoft.com/office/drawing/2014/main" val="504524038"/>
                    </a:ext>
                  </a:extLst>
                </a:gridCol>
                <a:gridCol w="876117">
                  <a:extLst>
                    <a:ext uri="{9D8B030D-6E8A-4147-A177-3AD203B41FA5}">
                      <a16:colId xmlns:a16="http://schemas.microsoft.com/office/drawing/2014/main" val="1652096184"/>
                    </a:ext>
                  </a:extLst>
                </a:gridCol>
                <a:gridCol w="718390">
                  <a:extLst>
                    <a:ext uri="{9D8B030D-6E8A-4147-A177-3AD203B41FA5}">
                      <a16:colId xmlns:a16="http://schemas.microsoft.com/office/drawing/2014/main" val="1502077557"/>
                    </a:ext>
                  </a:extLst>
                </a:gridCol>
                <a:gridCol w="797254">
                  <a:extLst>
                    <a:ext uri="{9D8B030D-6E8A-4147-A177-3AD203B41FA5}">
                      <a16:colId xmlns:a16="http://schemas.microsoft.com/office/drawing/2014/main" val="3087879012"/>
                    </a:ext>
                  </a:extLst>
                </a:gridCol>
                <a:gridCol w="797254">
                  <a:extLst>
                    <a:ext uri="{9D8B030D-6E8A-4147-A177-3AD203B41FA5}">
                      <a16:colId xmlns:a16="http://schemas.microsoft.com/office/drawing/2014/main" val="3533371491"/>
                    </a:ext>
                  </a:extLst>
                </a:gridCol>
                <a:gridCol w="797254">
                  <a:extLst>
                    <a:ext uri="{9D8B030D-6E8A-4147-A177-3AD203B41FA5}">
                      <a16:colId xmlns:a16="http://schemas.microsoft.com/office/drawing/2014/main" val="3651034290"/>
                    </a:ext>
                  </a:extLst>
                </a:gridCol>
              </a:tblGrid>
              <a:tr h="206106">
                <a:tc>
                  <a:txBody>
                    <a:bodyPr/>
                    <a:lstStyle/>
                    <a:p>
                      <a:pPr algn="l" fontAlgn="b"/>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MEANy (sec)</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MBE</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MAE (sec)</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dirty="0">
                          <a:effectLst/>
                          <a:latin typeface="Garamond" panose="02020404030301010803" pitchFamily="18" charset="0"/>
                        </a:rPr>
                        <a:t>MAPE (%)</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u="none" strike="noStrike">
                          <a:effectLst/>
                          <a:latin typeface="Garamond" panose="02020404030301010803" pitchFamily="18" charset="0"/>
                        </a:rPr>
                        <a:t>RMSE</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446809"/>
                  </a:ext>
                </a:extLst>
              </a:tr>
              <a:tr h="206106">
                <a:tc>
                  <a:txBody>
                    <a:bodyPr/>
                    <a:lstStyle/>
                    <a:p>
                      <a:pPr algn="l" fontAlgn="b"/>
                      <a:r>
                        <a:rPr lang="en-US" sz="1100" u="none" strike="noStrike" dirty="0">
                          <a:effectLst/>
                          <a:latin typeface="Garamond" panose="02020404030301010803" pitchFamily="18" charset="0"/>
                        </a:rPr>
                        <a:t>OLS.all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710.76</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-1.04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194.08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44.21</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250.99</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6146251"/>
                  </a:ext>
                </a:extLst>
              </a:tr>
              <a:tr h="206106">
                <a:tc>
                  <a:txBody>
                    <a:bodyPr/>
                    <a:lstStyle/>
                    <a:p>
                      <a:pPr algn="l" fontAlgn="b"/>
                      <a:r>
                        <a:rPr lang="en-US" sz="1100" u="none" strike="noStrike">
                          <a:effectLst/>
                          <a:latin typeface="Garamond" panose="02020404030301010803" pitchFamily="18" charset="0"/>
                        </a:rPr>
                        <a:t>GLM.all</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a:effectLst/>
                          <a:latin typeface="Garamond" panose="02020404030301010803" pitchFamily="18" charset="0"/>
                        </a:rPr>
                        <a:t>712.5</a:t>
                      </a:r>
                      <a:endParaRPr lang="en-US" sz="1100" b="0" i="0" u="none" strike="noStrike">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283.43</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38.56</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5936.15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8466795"/>
                  </a:ext>
                </a:extLst>
              </a:tr>
              <a:tr h="206106">
                <a:tc>
                  <a:txBody>
                    <a:bodyPr/>
                    <a:lstStyle/>
                    <a:p>
                      <a:pPr algn="l" fontAlgn="b"/>
                      <a:r>
                        <a:rPr lang="en-US" sz="1100" u="none" strike="noStrike" dirty="0">
                          <a:effectLst/>
                          <a:latin typeface="Garamond" panose="02020404030301010803" pitchFamily="18" charset="0"/>
                        </a:rPr>
                        <a:t>XGB.all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711.98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54.8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58.79</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7.7</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83.77</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3438815"/>
                  </a:ext>
                </a:extLst>
              </a:tr>
              <a:tr h="206106">
                <a:tc>
                  <a:txBody>
                    <a:bodyPr/>
                    <a:lstStyle/>
                    <a:p>
                      <a:pPr algn="l" fontAlgn="b"/>
                      <a:r>
                        <a:rPr lang="en-US" sz="1100" u="none" strike="noStrike" dirty="0">
                          <a:effectLst/>
                          <a:latin typeface="Garamond" panose="02020404030301010803" pitchFamily="18" charset="0"/>
                        </a:rPr>
                        <a:t>DNN.all</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713.14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11.55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268.74</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53.45</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100" u="none" strike="noStrike" dirty="0">
                          <a:effectLst/>
                          <a:latin typeface="Garamond" panose="02020404030301010803" pitchFamily="18" charset="0"/>
                        </a:rPr>
                        <a:t>338.08</a:t>
                      </a:r>
                      <a:endParaRPr lang="en-US" sz="1100" b="0" i="0" u="none" strike="noStrike" dirty="0">
                        <a:solidFill>
                          <a:srgbClr val="000000"/>
                        </a:solidFill>
                        <a:effectLst/>
                        <a:latin typeface="Garamond" panose="02020404030301010803" pitchFamily="18" charset="0"/>
                      </a:endParaRPr>
                    </a:p>
                  </a:txBody>
                  <a:tcPr marL="9037" marR="9037" marT="9037"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9967776"/>
                  </a:ext>
                </a:extLst>
              </a:tr>
            </a:tbl>
          </a:graphicData>
        </a:graphic>
      </p:graphicFrame>
    </p:spTree>
    <p:extLst>
      <p:ext uri="{BB962C8B-B14F-4D97-AF65-F5344CB8AC3E}">
        <p14:creationId xmlns:p14="http://schemas.microsoft.com/office/powerpoint/2010/main" val="233112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197CCC-5396-6946-ABEE-1C6E0175AE7E}"/>
              </a:ext>
            </a:extLst>
          </p:cNvPr>
          <p:cNvPicPr>
            <a:picLocks noGrp="1" noChangeAspect="1"/>
          </p:cNvPicPr>
          <p:nvPr>
            <p:ph idx="1"/>
          </p:nvPr>
        </p:nvPicPr>
        <p:blipFill>
          <a:blip r:embed="rId2">
            <a:alphaModFix amt="41000"/>
          </a:blip>
          <a:stretch>
            <a:fillRect/>
          </a:stretch>
        </p:blipFill>
        <p:spPr>
          <a:xfrm>
            <a:off x="-111511" y="-13669"/>
            <a:ext cx="12435074" cy="7374086"/>
          </a:xfrm>
        </p:spPr>
      </p:pic>
      <p:sp>
        <p:nvSpPr>
          <p:cNvPr id="2" name="Title 1">
            <a:extLst>
              <a:ext uri="{FF2B5EF4-FFF2-40B4-BE49-F238E27FC236}">
                <a16:creationId xmlns:a16="http://schemas.microsoft.com/office/drawing/2014/main" id="{FDC3BD77-67E3-904B-A7A5-308693E38F4E}"/>
              </a:ext>
            </a:extLst>
          </p:cNvPr>
          <p:cNvSpPr>
            <a:spLocks noGrp="1"/>
          </p:cNvSpPr>
          <p:nvPr>
            <p:ph type="title"/>
          </p:nvPr>
        </p:nvSpPr>
        <p:spPr>
          <a:xfrm>
            <a:off x="838200" y="2439251"/>
            <a:ext cx="10515600" cy="1325563"/>
          </a:xfrm>
        </p:spPr>
        <p:txBody>
          <a:bodyPr/>
          <a:lstStyle/>
          <a:p>
            <a:pPr algn="ctr"/>
            <a:r>
              <a:rPr lang="en-US" b="1" dirty="0">
                <a:latin typeface="Garamond" panose="02020404030301010803" pitchFamily="18" charset="0"/>
              </a:rPr>
              <a:t>Implementation</a:t>
            </a:r>
          </a:p>
        </p:txBody>
      </p:sp>
    </p:spTree>
    <p:extLst>
      <p:ext uri="{BB962C8B-B14F-4D97-AF65-F5344CB8AC3E}">
        <p14:creationId xmlns:p14="http://schemas.microsoft.com/office/powerpoint/2010/main" val="107487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393EE-9A8E-7D43-AD31-4972443E74D2}"/>
              </a:ext>
            </a:extLst>
          </p:cNvPr>
          <p:cNvSpPr>
            <a:spLocks noGrp="1"/>
          </p:cNvSpPr>
          <p:nvPr>
            <p:ph type="title"/>
          </p:nvPr>
        </p:nvSpPr>
        <p:spPr/>
        <p:txBody>
          <a:bodyPr/>
          <a:lstStyle/>
          <a:p>
            <a:r>
              <a:rPr lang="en-US" dirty="0">
                <a:latin typeface="Garamond" panose="02020404030301010803" pitchFamily="18" charset="0"/>
              </a:rPr>
              <a:t>What did not work</a:t>
            </a:r>
          </a:p>
        </p:txBody>
      </p:sp>
      <p:sp>
        <p:nvSpPr>
          <p:cNvPr id="3" name="Content Placeholder 2">
            <a:extLst>
              <a:ext uri="{FF2B5EF4-FFF2-40B4-BE49-F238E27FC236}">
                <a16:creationId xmlns:a16="http://schemas.microsoft.com/office/drawing/2014/main" id="{35CF5403-C89D-F04F-B6EB-1B950E9654B0}"/>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rPr>
              <a:t> Dense Neural Network - I believe LSTM networks would be a better fit for this problem.</a:t>
            </a:r>
          </a:p>
          <a:p>
            <a:pPr>
              <a:buFont typeface=".Apple Color Emoji UI"/>
              <a:buChar char="❌"/>
            </a:pPr>
            <a:r>
              <a:rPr lang="en-US" sz="1800" dirty="0">
                <a:latin typeface="Garamond" panose="02020404030301010803" pitchFamily="18" charset="0"/>
              </a:rPr>
              <a:t> GLM - High RMSE shows that the model does not do well to predict the outliers. This is bad for the problem statement as we want to avoid the person missing the train.</a:t>
            </a:r>
          </a:p>
          <a:p>
            <a:pPr>
              <a:buFont typeface=".Apple Color Emoji UI"/>
              <a:buChar char="❌"/>
            </a:pPr>
            <a:r>
              <a:rPr lang="en-US" sz="1800" dirty="0">
                <a:latin typeface="Garamond" panose="02020404030301010803" pitchFamily="18" charset="0"/>
              </a:rPr>
              <a:t> Failed to get historical traffic information.</a:t>
            </a:r>
          </a:p>
          <a:p>
            <a:pPr>
              <a:buFont typeface=".Apple Color Emoji UI"/>
              <a:buChar char="❌"/>
            </a:pPr>
            <a:r>
              <a:rPr lang="en-US" sz="1800" dirty="0">
                <a:latin typeface="Garamond" panose="02020404030301010803" pitchFamily="18" charset="0"/>
              </a:rPr>
              <a:t> Failed to integrate Ashmont section of Red line.</a:t>
            </a:r>
          </a:p>
          <a:p>
            <a:pPr>
              <a:buFont typeface=".Apple Color Emoji UI"/>
              <a:buChar char="❌"/>
            </a:pPr>
            <a:r>
              <a:rPr lang="en-US" sz="1800" dirty="0">
                <a:latin typeface="Garamond" panose="02020404030301010803" pitchFamily="18" charset="0"/>
              </a:rPr>
              <a:t> No seasonality effect.</a:t>
            </a:r>
          </a:p>
          <a:p>
            <a:pPr>
              <a:buFont typeface=".Apple Color Emoji UI"/>
              <a:buChar char="❌"/>
            </a:pPr>
            <a:endParaRPr lang="en-US" sz="1800" dirty="0">
              <a:latin typeface="Garamond" panose="02020404030301010803" pitchFamily="18" charset="0"/>
            </a:endParaRPr>
          </a:p>
          <a:p>
            <a:pPr>
              <a:buFont typeface=".Apple Color Emoji UI"/>
              <a:buChar char="❌"/>
            </a:pPr>
            <a:endParaRPr lang="en-US" sz="1800" dirty="0">
              <a:latin typeface="Garamond" panose="02020404030301010803" pitchFamily="18" charset="0"/>
            </a:endParaRPr>
          </a:p>
          <a:p>
            <a:endParaRPr lang="en-US" sz="1800" dirty="0">
              <a:latin typeface="Garamond" panose="02020404030301010803" pitchFamily="18" charset="0"/>
            </a:endParaRPr>
          </a:p>
          <a:p>
            <a:pPr marL="0" indent="0">
              <a:buNone/>
            </a:pPr>
            <a:r>
              <a:rPr lang="en-US" sz="1800" dirty="0">
                <a:latin typeface="Garamond" panose="02020404030301010803" pitchFamily="18" charset="0"/>
              </a:rPr>
              <a:t> </a:t>
            </a:r>
          </a:p>
        </p:txBody>
      </p:sp>
    </p:spTree>
    <p:extLst>
      <p:ext uri="{BB962C8B-B14F-4D97-AF65-F5344CB8AC3E}">
        <p14:creationId xmlns:p14="http://schemas.microsoft.com/office/powerpoint/2010/main" val="1763932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0D23-D52C-1243-BC33-1C57DEB1FE9C}"/>
              </a:ext>
            </a:extLst>
          </p:cNvPr>
          <p:cNvSpPr>
            <a:spLocks noGrp="1"/>
          </p:cNvSpPr>
          <p:nvPr>
            <p:ph type="title"/>
          </p:nvPr>
        </p:nvSpPr>
        <p:spPr/>
        <p:txBody>
          <a:bodyPr/>
          <a:lstStyle/>
          <a:p>
            <a:r>
              <a:rPr lang="en-US" dirty="0">
                <a:latin typeface="Garamond" panose="02020404030301010803" pitchFamily="18" charset="0"/>
              </a:rPr>
              <a:t>What worked</a:t>
            </a:r>
          </a:p>
        </p:txBody>
      </p:sp>
      <p:sp>
        <p:nvSpPr>
          <p:cNvPr id="3" name="Content Placeholder 2">
            <a:extLst>
              <a:ext uri="{FF2B5EF4-FFF2-40B4-BE49-F238E27FC236}">
                <a16:creationId xmlns:a16="http://schemas.microsoft.com/office/drawing/2014/main" id="{EE2F8C1E-4D6B-B547-BA60-1F1E9135A3A9}"/>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rPr>
              <a:t> </a:t>
            </a:r>
            <a:r>
              <a:rPr lang="en-US" sz="1800" dirty="0" err="1">
                <a:latin typeface="Garamond" panose="02020404030301010803" pitchFamily="18" charset="0"/>
              </a:rPr>
              <a:t>Keras</a:t>
            </a:r>
            <a:r>
              <a:rPr lang="en-US" sz="1800" dirty="0">
                <a:latin typeface="Garamond" panose="02020404030301010803" pitchFamily="18" charset="0"/>
              </a:rPr>
              <a:t>, </a:t>
            </a:r>
            <a:r>
              <a:rPr lang="en-US" sz="1800" dirty="0" err="1">
                <a:latin typeface="Garamond" panose="02020404030301010803" pitchFamily="18" charset="0"/>
              </a:rPr>
              <a:t>Plotly</a:t>
            </a:r>
            <a:endParaRPr lang="en-US" sz="1800" dirty="0">
              <a:latin typeface="Garamond" panose="02020404030301010803" pitchFamily="18" charset="0"/>
            </a:endParaRPr>
          </a:p>
          <a:p>
            <a:pPr>
              <a:buFont typeface=".Apple Color Emoji UI"/>
              <a:buChar char="✅"/>
            </a:pPr>
            <a:r>
              <a:rPr lang="en-US" sz="1800" dirty="0">
                <a:latin typeface="Garamond" panose="02020404030301010803" pitchFamily="18" charset="0"/>
              </a:rPr>
              <a:t> XGBoost Regressor - model performed reasonably well with the hold-out test data. Playing with the hyper parameters had a significant impact in reducing the errors.</a:t>
            </a:r>
          </a:p>
          <a:p>
            <a:pPr>
              <a:buFont typeface=".Apple Color Emoji UI"/>
              <a:buChar char="✅"/>
            </a:pPr>
            <a:r>
              <a:rPr lang="en-US" sz="1800" dirty="0">
                <a:latin typeface="Garamond" panose="02020404030301010803" pitchFamily="18" charset="0"/>
              </a:rPr>
              <a:t> Integrating predictions to a RShiny dashboard</a:t>
            </a:r>
          </a:p>
          <a:p>
            <a:pPr>
              <a:buFont typeface=".Apple Color Emoji UI"/>
              <a:buChar char="✅"/>
            </a:pPr>
            <a:r>
              <a:rPr lang="en-US" sz="1800" dirty="0">
                <a:latin typeface="Garamond" panose="02020404030301010803" pitchFamily="18" charset="0"/>
              </a:rPr>
              <a:t> Observations from the error by route and peak hours. </a:t>
            </a:r>
          </a:p>
        </p:txBody>
      </p:sp>
    </p:spTree>
    <p:extLst>
      <p:ext uri="{BB962C8B-B14F-4D97-AF65-F5344CB8AC3E}">
        <p14:creationId xmlns:p14="http://schemas.microsoft.com/office/powerpoint/2010/main" val="112939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29E0AB1-4E0C-1242-979D-72B962697BDA}"/>
              </a:ext>
            </a:extLst>
          </p:cNvPr>
          <p:cNvPicPr>
            <a:picLocks noChangeAspect="1"/>
          </p:cNvPicPr>
          <p:nvPr/>
        </p:nvPicPr>
        <p:blipFill>
          <a:blip r:embed="rId2"/>
          <a:stretch>
            <a:fillRect/>
          </a:stretch>
        </p:blipFill>
        <p:spPr>
          <a:xfrm>
            <a:off x="5810825" y="2037449"/>
            <a:ext cx="3300413" cy="1110976"/>
          </a:xfrm>
          <a:prstGeom prst="rect">
            <a:avLst/>
          </a:prstGeom>
        </p:spPr>
      </p:pic>
      <p:sp>
        <p:nvSpPr>
          <p:cNvPr id="2" name="Title 1">
            <a:extLst>
              <a:ext uri="{FF2B5EF4-FFF2-40B4-BE49-F238E27FC236}">
                <a16:creationId xmlns:a16="http://schemas.microsoft.com/office/drawing/2014/main" id="{7C824657-41F6-5843-8CB5-3F449542AE41}"/>
              </a:ext>
            </a:extLst>
          </p:cNvPr>
          <p:cNvSpPr>
            <a:spLocks noGrp="1"/>
          </p:cNvSpPr>
          <p:nvPr>
            <p:ph type="title"/>
          </p:nvPr>
        </p:nvSpPr>
        <p:spPr/>
        <p:txBody>
          <a:bodyPr/>
          <a:lstStyle/>
          <a:p>
            <a:r>
              <a:rPr lang="en-US" dirty="0">
                <a:latin typeface="Garamond" panose="02020404030301010803" pitchFamily="18" charset="0"/>
              </a:rPr>
              <a:t>Technologies used</a:t>
            </a:r>
          </a:p>
        </p:txBody>
      </p:sp>
      <p:pic>
        <p:nvPicPr>
          <p:cNvPr id="11" name="Content Placeholder 10">
            <a:extLst>
              <a:ext uri="{FF2B5EF4-FFF2-40B4-BE49-F238E27FC236}">
                <a16:creationId xmlns:a16="http://schemas.microsoft.com/office/drawing/2014/main" id="{A82B438E-D4AD-2545-BBF0-3E3E1B74BE28}"/>
              </a:ext>
            </a:extLst>
          </p:cNvPr>
          <p:cNvPicPr>
            <a:picLocks noGrp="1" noChangeAspect="1"/>
          </p:cNvPicPr>
          <p:nvPr>
            <p:ph idx="1"/>
          </p:nvPr>
        </p:nvPicPr>
        <p:blipFill>
          <a:blip r:embed="rId3"/>
          <a:stretch>
            <a:fillRect/>
          </a:stretch>
        </p:blipFill>
        <p:spPr>
          <a:xfrm>
            <a:off x="4567828" y="3166036"/>
            <a:ext cx="1389388" cy="1610556"/>
          </a:xfrm>
        </p:spPr>
      </p:pic>
      <p:pic>
        <p:nvPicPr>
          <p:cNvPr id="13" name="Picture 12">
            <a:extLst>
              <a:ext uri="{FF2B5EF4-FFF2-40B4-BE49-F238E27FC236}">
                <a16:creationId xmlns:a16="http://schemas.microsoft.com/office/drawing/2014/main" id="{B5F58852-28BE-1241-A101-A9CBFFDC754F}"/>
              </a:ext>
            </a:extLst>
          </p:cNvPr>
          <p:cNvPicPr>
            <a:picLocks noChangeAspect="1"/>
          </p:cNvPicPr>
          <p:nvPr/>
        </p:nvPicPr>
        <p:blipFill>
          <a:blip r:embed="rId4"/>
          <a:stretch>
            <a:fillRect/>
          </a:stretch>
        </p:blipFill>
        <p:spPr>
          <a:xfrm>
            <a:off x="5957216" y="3195942"/>
            <a:ext cx="1337790" cy="1550744"/>
          </a:xfrm>
          <a:prstGeom prst="rect">
            <a:avLst/>
          </a:prstGeom>
        </p:spPr>
      </p:pic>
      <p:pic>
        <p:nvPicPr>
          <p:cNvPr id="15" name="Picture 14">
            <a:extLst>
              <a:ext uri="{FF2B5EF4-FFF2-40B4-BE49-F238E27FC236}">
                <a16:creationId xmlns:a16="http://schemas.microsoft.com/office/drawing/2014/main" id="{ECD65540-4439-5B4D-8D52-45CC8A3625BA}"/>
              </a:ext>
            </a:extLst>
          </p:cNvPr>
          <p:cNvPicPr>
            <a:picLocks noChangeAspect="1"/>
          </p:cNvPicPr>
          <p:nvPr/>
        </p:nvPicPr>
        <p:blipFill>
          <a:blip r:embed="rId5"/>
          <a:stretch>
            <a:fillRect/>
          </a:stretch>
        </p:blipFill>
        <p:spPr>
          <a:xfrm>
            <a:off x="838200" y="2033591"/>
            <a:ext cx="1814512" cy="976560"/>
          </a:xfrm>
          <a:prstGeom prst="rect">
            <a:avLst/>
          </a:prstGeom>
        </p:spPr>
      </p:pic>
      <p:pic>
        <p:nvPicPr>
          <p:cNvPr id="17" name="Picture 16">
            <a:extLst>
              <a:ext uri="{FF2B5EF4-FFF2-40B4-BE49-F238E27FC236}">
                <a16:creationId xmlns:a16="http://schemas.microsoft.com/office/drawing/2014/main" id="{06D87197-CDB7-1A4C-AE94-944174BA20EB}"/>
              </a:ext>
            </a:extLst>
          </p:cNvPr>
          <p:cNvPicPr>
            <a:picLocks noChangeAspect="1"/>
          </p:cNvPicPr>
          <p:nvPr/>
        </p:nvPicPr>
        <p:blipFill>
          <a:blip r:embed="rId6"/>
          <a:stretch>
            <a:fillRect/>
          </a:stretch>
        </p:blipFill>
        <p:spPr>
          <a:xfrm>
            <a:off x="3039657" y="2088705"/>
            <a:ext cx="3056343" cy="886340"/>
          </a:xfrm>
          <a:prstGeom prst="rect">
            <a:avLst/>
          </a:prstGeom>
        </p:spPr>
      </p:pic>
      <p:pic>
        <p:nvPicPr>
          <p:cNvPr id="21" name="Picture 20">
            <a:extLst>
              <a:ext uri="{FF2B5EF4-FFF2-40B4-BE49-F238E27FC236}">
                <a16:creationId xmlns:a16="http://schemas.microsoft.com/office/drawing/2014/main" id="{04E3F3C7-F092-2245-B664-D274B1111F83}"/>
              </a:ext>
            </a:extLst>
          </p:cNvPr>
          <p:cNvPicPr>
            <a:picLocks noChangeAspect="1"/>
          </p:cNvPicPr>
          <p:nvPr/>
        </p:nvPicPr>
        <p:blipFill>
          <a:blip r:embed="rId7"/>
          <a:stretch>
            <a:fillRect/>
          </a:stretch>
        </p:blipFill>
        <p:spPr>
          <a:xfrm>
            <a:off x="1215627" y="3413878"/>
            <a:ext cx="2915533" cy="1140861"/>
          </a:xfrm>
          <a:prstGeom prst="rect">
            <a:avLst/>
          </a:prstGeom>
        </p:spPr>
      </p:pic>
      <p:pic>
        <p:nvPicPr>
          <p:cNvPr id="23" name="Picture 22">
            <a:extLst>
              <a:ext uri="{FF2B5EF4-FFF2-40B4-BE49-F238E27FC236}">
                <a16:creationId xmlns:a16="http://schemas.microsoft.com/office/drawing/2014/main" id="{1B2D6F2F-721C-9F40-AE10-7A769EC387A7}"/>
              </a:ext>
            </a:extLst>
          </p:cNvPr>
          <p:cNvPicPr>
            <a:picLocks noChangeAspect="1"/>
          </p:cNvPicPr>
          <p:nvPr/>
        </p:nvPicPr>
        <p:blipFill>
          <a:blip r:embed="rId8"/>
          <a:stretch>
            <a:fillRect/>
          </a:stretch>
        </p:blipFill>
        <p:spPr>
          <a:xfrm>
            <a:off x="8982165" y="1749562"/>
            <a:ext cx="2371635" cy="1174735"/>
          </a:xfrm>
          <a:prstGeom prst="rect">
            <a:avLst/>
          </a:prstGeom>
        </p:spPr>
      </p:pic>
      <p:pic>
        <p:nvPicPr>
          <p:cNvPr id="25" name="Picture 24">
            <a:extLst>
              <a:ext uri="{FF2B5EF4-FFF2-40B4-BE49-F238E27FC236}">
                <a16:creationId xmlns:a16="http://schemas.microsoft.com/office/drawing/2014/main" id="{70FD85C9-D5DB-ED41-A2D6-9137AD35A292}"/>
              </a:ext>
            </a:extLst>
          </p:cNvPr>
          <p:cNvPicPr>
            <a:picLocks noChangeAspect="1"/>
          </p:cNvPicPr>
          <p:nvPr/>
        </p:nvPicPr>
        <p:blipFill>
          <a:blip r:embed="rId9"/>
          <a:stretch>
            <a:fillRect/>
          </a:stretch>
        </p:blipFill>
        <p:spPr>
          <a:xfrm>
            <a:off x="7726365" y="3495186"/>
            <a:ext cx="3089274" cy="817250"/>
          </a:xfrm>
          <a:prstGeom prst="rect">
            <a:avLst/>
          </a:prstGeom>
        </p:spPr>
      </p:pic>
    </p:spTree>
    <p:extLst>
      <p:ext uri="{BB962C8B-B14F-4D97-AF65-F5344CB8AC3E}">
        <p14:creationId xmlns:p14="http://schemas.microsoft.com/office/powerpoint/2010/main" val="835408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AF3C-6E0A-BF4C-8711-252F90EA09D0}"/>
              </a:ext>
            </a:extLst>
          </p:cNvPr>
          <p:cNvSpPr>
            <a:spLocks noGrp="1"/>
          </p:cNvSpPr>
          <p:nvPr>
            <p:ph type="title"/>
          </p:nvPr>
        </p:nvSpPr>
        <p:spPr/>
        <p:txBody>
          <a:bodyPr/>
          <a:lstStyle/>
          <a:p>
            <a:r>
              <a:rPr lang="en-US" dirty="0">
                <a:latin typeface="Garamond" panose="02020404030301010803" pitchFamily="18" charset="0"/>
              </a:rPr>
              <a:t>Appendix - Coefficients</a:t>
            </a:r>
          </a:p>
        </p:txBody>
      </p:sp>
      <p:sp>
        <p:nvSpPr>
          <p:cNvPr id="3" name="Content Placeholder 2">
            <a:extLst>
              <a:ext uri="{FF2B5EF4-FFF2-40B4-BE49-F238E27FC236}">
                <a16:creationId xmlns:a16="http://schemas.microsoft.com/office/drawing/2014/main" id="{3B69E718-EBB0-D246-BC62-5CC6C42EBD7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F0590E8-59A7-2E4D-90C3-2165044EC494}"/>
              </a:ext>
            </a:extLst>
          </p:cNvPr>
          <p:cNvPicPr>
            <a:picLocks noChangeAspect="1"/>
          </p:cNvPicPr>
          <p:nvPr/>
        </p:nvPicPr>
        <p:blipFill>
          <a:blip r:embed="rId2"/>
          <a:stretch>
            <a:fillRect/>
          </a:stretch>
        </p:blipFill>
        <p:spPr>
          <a:xfrm>
            <a:off x="594359" y="1825625"/>
            <a:ext cx="5597331" cy="2974975"/>
          </a:xfrm>
          <a:prstGeom prst="rect">
            <a:avLst/>
          </a:prstGeom>
        </p:spPr>
      </p:pic>
      <p:pic>
        <p:nvPicPr>
          <p:cNvPr id="5" name="Content Placeholder 12">
            <a:extLst>
              <a:ext uri="{FF2B5EF4-FFF2-40B4-BE49-F238E27FC236}">
                <a16:creationId xmlns:a16="http://schemas.microsoft.com/office/drawing/2014/main" id="{B193BAE7-3D5C-804F-BA48-78F731DBAB64}"/>
              </a:ext>
            </a:extLst>
          </p:cNvPr>
          <p:cNvPicPr>
            <a:picLocks noChangeAspect="1"/>
          </p:cNvPicPr>
          <p:nvPr/>
        </p:nvPicPr>
        <p:blipFill>
          <a:blip r:embed="rId3"/>
          <a:stretch>
            <a:fillRect/>
          </a:stretch>
        </p:blipFill>
        <p:spPr>
          <a:xfrm>
            <a:off x="5985663" y="1810385"/>
            <a:ext cx="5360533" cy="2974975"/>
          </a:xfrm>
          <a:prstGeom prst="rect">
            <a:avLst/>
          </a:prstGeom>
        </p:spPr>
      </p:pic>
    </p:spTree>
    <p:extLst>
      <p:ext uri="{BB962C8B-B14F-4D97-AF65-F5344CB8AC3E}">
        <p14:creationId xmlns:p14="http://schemas.microsoft.com/office/powerpoint/2010/main" val="3090470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93C2-8C06-B642-8BAC-5F51FB954CCC}"/>
              </a:ext>
            </a:extLst>
          </p:cNvPr>
          <p:cNvSpPr>
            <a:spLocks noGrp="1"/>
          </p:cNvSpPr>
          <p:nvPr>
            <p:ph type="title"/>
          </p:nvPr>
        </p:nvSpPr>
        <p:spPr/>
        <p:txBody>
          <a:bodyPr/>
          <a:lstStyle/>
          <a:p>
            <a:r>
              <a:rPr lang="en-US" dirty="0">
                <a:latin typeface="Garamond" panose="02020404030301010803" pitchFamily="18" charset="0"/>
                <a:cs typeface="Futura Medium" panose="020B0602020204020303" pitchFamily="34" charset="-79"/>
              </a:rPr>
              <a:t>Requirements</a:t>
            </a:r>
          </a:p>
        </p:txBody>
      </p:sp>
      <p:sp>
        <p:nvSpPr>
          <p:cNvPr id="3" name="Content Placeholder 2">
            <a:extLst>
              <a:ext uri="{FF2B5EF4-FFF2-40B4-BE49-F238E27FC236}">
                <a16:creationId xmlns:a16="http://schemas.microsoft.com/office/drawing/2014/main" id="{F9C7EF0A-A947-0140-B7EB-EFE38E080B9E}"/>
              </a:ext>
            </a:extLst>
          </p:cNvPr>
          <p:cNvSpPr>
            <a:spLocks noGrp="1"/>
          </p:cNvSpPr>
          <p:nvPr>
            <p:ph idx="1"/>
          </p:nvPr>
        </p:nvSpPr>
        <p:spPr/>
        <p:txBody>
          <a:bodyPr>
            <a:normAutofit/>
          </a:bodyPr>
          <a:lstStyle/>
          <a:p>
            <a:pPr>
              <a:buFont typeface=".Apple Color Emoji UI"/>
              <a:buChar char="✅"/>
            </a:pPr>
            <a:r>
              <a:rPr lang="en-US" sz="1800" dirty="0">
                <a:latin typeface="Garamond" panose="02020404030301010803" pitchFamily="18" charset="0"/>
                <a:cs typeface="Futura Medium" panose="020B0602020204020303" pitchFamily="34" charset="-79"/>
              </a:rPr>
              <a:t> Learn </a:t>
            </a:r>
            <a:r>
              <a:rPr lang="en-US" sz="1800" dirty="0" err="1">
                <a:latin typeface="Garamond" panose="02020404030301010803" pitchFamily="18" charset="0"/>
                <a:cs typeface="Futura Medium" panose="020B0602020204020303" pitchFamily="34" charset="-79"/>
              </a:rPr>
              <a:t>Keras</a:t>
            </a:r>
            <a:endParaRPr lang="en-US" sz="1800" dirty="0">
              <a:latin typeface="Garamond" panose="02020404030301010803" pitchFamily="18" charset="0"/>
              <a:cs typeface="Futura Medium" panose="020B0602020204020303" pitchFamily="34" charset="-79"/>
            </a:endParaRPr>
          </a:p>
          <a:p>
            <a:pPr>
              <a:buFont typeface=".Apple Color Emoji UI"/>
              <a:buChar char="✅"/>
            </a:pPr>
            <a:r>
              <a:rPr lang="en-US" sz="1800" dirty="0">
                <a:latin typeface="Garamond" panose="02020404030301010803" pitchFamily="18" charset="0"/>
                <a:cs typeface="Futura Medium" panose="020B0602020204020303" pitchFamily="34" charset="-79"/>
              </a:rPr>
              <a:t> Create a model to predict train arrival times.</a:t>
            </a:r>
          </a:p>
          <a:p>
            <a:pPr>
              <a:buFont typeface=".Apple Color Emoji UI"/>
              <a:buChar char="✅"/>
            </a:pPr>
            <a:r>
              <a:rPr lang="en-US" sz="1800" dirty="0">
                <a:latin typeface="Garamond" panose="02020404030301010803" pitchFamily="18" charset="0"/>
              </a:rPr>
              <a:t> The model should not require more than 5Gb of memory.</a:t>
            </a:r>
          </a:p>
          <a:p>
            <a:pPr>
              <a:buFont typeface=".Apple Color Emoji UI"/>
              <a:buChar char="✅"/>
            </a:pPr>
            <a:r>
              <a:rPr lang="en-US" sz="1800" dirty="0">
                <a:latin typeface="Garamond" panose="02020404030301010803" pitchFamily="18" charset="0"/>
              </a:rPr>
              <a:t> Mean Absolute Error within 2 minutes.</a:t>
            </a:r>
          </a:p>
          <a:p>
            <a:pPr>
              <a:buFont typeface=".Apple Color Emoji UI"/>
              <a:buChar char="✅"/>
            </a:pPr>
            <a:r>
              <a:rPr lang="en-US" sz="1800" dirty="0">
                <a:latin typeface="Garamond" panose="02020404030301010803" pitchFamily="18" charset="0"/>
              </a:rPr>
              <a:t> Mean Absolute Percentage Error within 20%.</a:t>
            </a:r>
          </a:p>
          <a:p>
            <a:pPr>
              <a:buFont typeface=".Apple Color Emoji UI"/>
              <a:buChar char="✅"/>
            </a:pPr>
            <a:r>
              <a:rPr lang="en-US" sz="1800" dirty="0">
                <a:latin typeface="Garamond" panose="02020404030301010803" pitchFamily="18" charset="0"/>
              </a:rPr>
              <a:t> Real-time dashboard with predicted arrival times for each stop.</a:t>
            </a:r>
          </a:p>
          <a:p>
            <a:pPr>
              <a:buFont typeface=".Apple Color Emoji UI"/>
              <a:buChar char="❌"/>
            </a:pPr>
            <a:r>
              <a:rPr lang="en-US" sz="1800" dirty="0">
                <a:latin typeface="Garamond" panose="02020404030301010803" pitchFamily="18" charset="0"/>
              </a:rPr>
              <a:t> System should be scalable to different cities.</a:t>
            </a:r>
          </a:p>
          <a:p>
            <a:pPr>
              <a:buFont typeface=".Apple Color Emoji UI"/>
              <a:buChar char="❌"/>
            </a:pPr>
            <a:r>
              <a:rPr lang="en-US" sz="1800" dirty="0">
                <a:latin typeface="Garamond" panose="02020404030301010803" pitchFamily="18" charset="0"/>
              </a:rPr>
              <a:t> System should be scalable to different transportation mediums.</a:t>
            </a:r>
          </a:p>
          <a:p>
            <a:pPr>
              <a:buFont typeface=".Apple Color Emoji UI"/>
              <a:buChar char="❌"/>
            </a:pPr>
            <a:r>
              <a:rPr lang="en-US" sz="1800" dirty="0">
                <a:latin typeface="Garamond" panose="02020404030301010803" pitchFamily="18" charset="0"/>
              </a:rPr>
              <a:t> System should be able to recommend drivers whether to go slow or fast based on the model to minimize train bunching.</a:t>
            </a:r>
          </a:p>
          <a:p>
            <a:endParaRPr lang="en-US" sz="1800" dirty="0">
              <a:latin typeface="Garamond" panose="02020404030301010803" pitchFamily="18" charset="0"/>
            </a:endParaRPr>
          </a:p>
          <a:p>
            <a:endParaRPr lang="en-US" sz="1800" dirty="0">
              <a:latin typeface="Garamond" panose="02020404030301010803" pitchFamily="18" charset="0"/>
            </a:endParaRPr>
          </a:p>
          <a:p>
            <a:endParaRPr lang="en-US" sz="1800" dirty="0">
              <a:latin typeface="Garamond" panose="02020404030301010803" pitchFamily="18" charset="0"/>
              <a:cs typeface="Futura Medium" panose="020B0602020204020303" pitchFamily="34" charset="-79"/>
            </a:endParaRPr>
          </a:p>
        </p:txBody>
      </p:sp>
    </p:spTree>
    <p:extLst>
      <p:ext uri="{BB962C8B-B14F-4D97-AF65-F5344CB8AC3E}">
        <p14:creationId xmlns:p14="http://schemas.microsoft.com/office/powerpoint/2010/main" val="283035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E399F739-A60A-A84F-BB93-531A1AA1140A}"/>
              </a:ext>
            </a:extLst>
          </p:cNvPr>
          <p:cNvPicPr>
            <a:picLocks noGrp="1" noChangeAspect="1"/>
          </p:cNvPicPr>
          <p:nvPr>
            <p:ph idx="1"/>
          </p:nvPr>
        </p:nvPicPr>
        <p:blipFill rotWithShape="1">
          <a:blip r:embed="rId3">
            <a:alphaModFix/>
          </a:blip>
          <a:srcRect l="1999" t="2852" r="12775" b="10839"/>
          <a:stretch/>
        </p:blipFill>
        <p:spPr>
          <a:xfrm>
            <a:off x="6766560" y="3298350"/>
            <a:ext cx="5303520" cy="3474720"/>
          </a:xfrm>
        </p:spPr>
      </p:pic>
      <p:sp>
        <p:nvSpPr>
          <p:cNvPr id="2" name="Title 1">
            <a:extLst>
              <a:ext uri="{FF2B5EF4-FFF2-40B4-BE49-F238E27FC236}">
                <a16:creationId xmlns:a16="http://schemas.microsoft.com/office/drawing/2014/main" id="{009646DA-85EB-C64F-9B96-11589AC4F7CD}"/>
              </a:ext>
            </a:extLst>
          </p:cNvPr>
          <p:cNvSpPr>
            <a:spLocks noGrp="1"/>
          </p:cNvSpPr>
          <p:nvPr>
            <p:ph type="title"/>
          </p:nvPr>
        </p:nvSpPr>
        <p:spPr/>
        <p:txBody>
          <a:bodyPr/>
          <a:lstStyle/>
          <a:p>
            <a:r>
              <a:rPr lang="en-US" dirty="0">
                <a:latin typeface="Garamond" panose="02020404030301010803" pitchFamily="18" charset="0"/>
              </a:rPr>
              <a:t>Models</a:t>
            </a:r>
          </a:p>
        </p:txBody>
      </p:sp>
      <p:pic>
        <p:nvPicPr>
          <p:cNvPr id="7" name="Picture 6">
            <a:extLst>
              <a:ext uri="{FF2B5EF4-FFF2-40B4-BE49-F238E27FC236}">
                <a16:creationId xmlns:a16="http://schemas.microsoft.com/office/drawing/2014/main" id="{89C53CA4-8B5E-584E-A991-095E3269D26E}"/>
              </a:ext>
            </a:extLst>
          </p:cNvPr>
          <p:cNvPicPr>
            <a:picLocks noChangeAspect="1"/>
          </p:cNvPicPr>
          <p:nvPr/>
        </p:nvPicPr>
        <p:blipFill>
          <a:blip r:embed="rId4"/>
          <a:stretch>
            <a:fillRect/>
          </a:stretch>
        </p:blipFill>
        <p:spPr>
          <a:xfrm>
            <a:off x="905108" y="4154490"/>
            <a:ext cx="1387434" cy="533890"/>
          </a:xfrm>
          <a:prstGeom prst="rect">
            <a:avLst/>
          </a:prstGeom>
        </p:spPr>
      </p:pic>
      <p:sp>
        <p:nvSpPr>
          <p:cNvPr id="8" name="TextBox 7">
            <a:extLst>
              <a:ext uri="{FF2B5EF4-FFF2-40B4-BE49-F238E27FC236}">
                <a16:creationId xmlns:a16="http://schemas.microsoft.com/office/drawing/2014/main" id="{E49A5563-91F4-194A-90AB-653D941C3531}"/>
              </a:ext>
            </a:extLst>
          </p:cNvPr>
          <p:cNvSpPr txBox="1"/>
          <p:nvPr/>
        </p:nvSpPr>
        <p:spPr>
          <a:xfrm>
            <a:off x="828798" y="1720327"/>
            <a:ext cx="4161313" cy="646331"/>
          </a:xfrm>
          <a:prstGeom prst="rect">
            <a:avLst/>
          </a:prstGeom>
          <a:noFill/>
        </p:spPr>
        <p:txBody>
          <a:bodyPr wrap="square" rtlCol="0">
            <a:spAutoFit/>
          </a:bodyPr>
          <a:lstStyle/>
          <a:p>
            <a:r>
              <a:rPr lang="en-US" dirty="0">
                <a:latin typeface="Garamond" panose="02020404030301010803" pitchFamily="18" charset="0"/>
              </a:rPr>
              <a:t>Model 1 - OLS</a:t>
            </a:r>
          </a:p>
          <a:p>
            <a:r>
              <a:rPr lang="en-US" b="1" dirty="0">
                <a:latin typeface="Garamond" panose="02020404030301010803" pitchFamily="18" charset="0"/>
              </a:rPr>
              <a:t>statsmodels ordinary least squares(OLS)</a:t>
            </a:r>
          </a:p>
        </p:txBody>
      </p:sp>
      <p:sp>
        <p:nvSpPr>
          <p:cNvPr id="9" name="TextBox 8">
            <a:extLst>
              <a:ext uri="{FF2B5EF4-FFF2-40B4-BE49-F238E27FC236}">
                <a16:creationId xmlns:a16="http://schemas.microsoft.com/office/drawing/2014/main" id="{4E362FDA-D868-8045-A705-AA1696A0BFA3}"/>
              </a:ext>
            </a:extLst>
          </p:cNvPr>
          <p:cNvSpPr txBox="1"/>
          <p:nvPr/>
        </p:nvSpPr>
        <p:spPr>
          <a:xfrm>
            <a:off x="2209417" y="4345445"/>
            <a:ext cx="1598218" cy="461665"/>
          </a:xfrm>
          <a:prstGeom prst="rect">
            <a:avLst/>
          </a:prstGeom>
          <a:noFill/>
        </p:spPr>
        <p:txBody>
          <a:bodyPr wrap="square" rtlCol="0">
            <a:spAutoFit/>
          </a:bodyPr>
          <a:lstStyle/>
          <a:p>
            <a:r>
              <a:rPr lang="en-US" sz="2400" b="1" dirty="0">
                <a:latin typeface="Garamond" panose="02020404030301010803" pitchFamily="18" charset="0"/>
              </a:rPr>
              <a:t>Regressor</a:t>
            </a:r>
          </a:p>
        </p:txBody>
      </p:sp>
      <p:sp>
        <p:nvSpPr>
          <p:cNvPr id="10" name="TextBox 9">
            <a:extLst>
              <a:ext uri="{FF2B5EF4-FFF2-40B4-BE49-F238E27FC236}">
                <a16:creationId xmlns:a16="http://schemas.microsoft.com/office/drawing/2014/main" id="{6DF4ED28-7AA1-3649-BFF9-81C6DBB26948}"/>
              </a:ext>
            </a:extLst>
          </p:cNvPr>
          <p:cNvSpPr txBox="1"/>
          <p:nvPr/>
        </p:nvSpPr>
        <p:spPr>
          <a:xfrm>
            <a:off x="838202" y="3804170"/>
            <a:ext cx="2071255" cy="369332"/>
          </a:xfrm>
          <a:prstGeom prst="rect">
            <a:avLst/>
          </a:prstGeom>
          <a:noFill/>
        </p:spPr>
        <p:txBody>
          <a:bodyPr wrap="square" rtlCol="0">
            <a:spAutoFit/>
          </a:bodyPr>
          <a:lstStyle/>
          <a:p>
            <a:r>
              <a:rPr lang="en-US" dirty="0">
                <a:latin typeface="Garamond" panose="02020404030301010803" pitchFamily="18" charset="0"/>
              </a:rPr>
              <a:t>Model 3 - XGB</a:t>
            </a:r>
          </a:p>
        </p:txBody>
      </p:sp>
      <p:sp>
        <p:nvSpPr>
          <p:cNvPr id="11" name="TextBox 10">
            <a:extLst>
              <a:ext uri="{FF2B5EF4-FFF2-40B4-BE49-F238E27FC236}">
                <a16:creationId xmlns:a16="http://schemas.microsoft.com/office/drawing/2014/main" id="{A3AC76A0-DBFC-9E49-B971-C5EADCB9F909}"/>
              </a:ext>
            </a:extLst>
          </p:cNvPr>
          <p:cNvSpPr txBox="1"/>
          <p:nvPr/>
        </p:nvSpPr>
        <p:spPr>
          <a:xfrm>
            <a:off x="838200" y="4932324"/>
            <a:ext cx="4161313" cy="1169551"/>
          </a:xfrm>
          <a:prstGeom prst="rect">
            <a:avLst/>
          </a:prstGeom>
          <a:noFill/>
        </p:spPr>
        <p:txBody>
          <a:bodyPr wrap="square" rtlCol="0">
            <a:spAutoFit/>
          </a:bodyPr>
          <a:lstStyle/>
          <a:p>
            <a:r>
              <a:rPr lang="en-US" sz="1400" dirty="0">
                <a:latin typeface="Garamond" panose="02020404030301010803" pitchFamily="18" charset="0"/>
              </a:rPr>
              <a:t>Hyper Parameters –</a:t>
            </a:r>
          </a:p>
          <a:p>
            <a:pPr marL="342900" indent="-342900">
              <a:buFont typeface="Arial" panose="020B0604020202020204" pitchFamily="34" charset="0"/>
              <a:buChar char="•"/>
            </a:pPr>
            <a:r>
              <a:rPr lang="en-US" sz="1400" dirty="0">
                <a:latin typeface="Garamond" panose="02020404030301010803" pitchFamily="18" charset="0"/>
              </a:rPr>
              <a:t>n estimators – 50 (number of trees) </a:t>
            </a:r>
          </a:p>
          <a:p>
            <a:pPr marL="342900" indent="-342900">
              <a:buFont typeface="Arial" panose="020B0604020202020204" pitchFamily="34" charset="0"/>
              <a:buChar char="•"/>
            </a:pPr>
            <a:r>
              <a:rPr lang="en-US" sz="1400" dirty="0">
                <a:latin typeface="Garamond" panose="02020404030301010803" pitchFamily="18" charset="0"/>
              </a:rPr>
              <a:t>Learning rate – 0.05 (step size shrinkage used in update to prevent overfitting)</a:t>
            </a:r>
          </a:p>
          <a:p>
            <a:pPr marL="342900" indent="-342900">
              <a:buFont typeface="Arial" panose="020B0604020202020204" pitchFamily="34" charset="0"/>
              <a:buChar char="•"/>
            </a:pPr>
            <a:r>
              <a:rPr lang="en-US" sz="1400" dirty="0">
                <a:latin typeface="Garamond" panose="02020404030301010803" pitchFamily="18" charset="0"/>
              </a:rPr>
              <a:t>Max depth – 6 (maximum depth of a tree)</a:t>
            </a:r>
          </a:p>
        </p:txBody>
      </p:sp>
      <p:sp>
        <p:nvSpPr>
          <p:cNvPr id="12" name="TextBox 11">
            <a:extLst>
              <a:ext uri="{FF2B5EF4-FFF2-40B4-BE49-F238E27FC236}">
                <a16:creationId xmlns:a16="http://schemas.microsoft.com/office/drawing/2014/main" id="{87952D12-EE45-7745-ABC0-B9E99D30A658}"/>
              </a:ext>
            </a:extLst>
          </p:cNvPr>
          <p:cNvSpPr txBox="1"/>
          <p:nvPr/>
        </p:nvSpPr>
        <p:spPr>
          <a:xfrm>
            <a:off x="5442805" y="1720327"/>
            <a:ext cx="5563449" cy="2954655"/>
          </a:xfrm>
          <a:prstGeom prst="rect">
            <a:avLst/>
          </a:prstGeom>
          <a:noFill/>
        </p:spPr>
        <p:txBody>
          <a:bodyPr wrap="square" rtlCol="0">
            <a:spAutoFit/>
          </a:bodyPr>
          <a:lstStyle/>
          <a:p>
            <a:r>
              <a:rPr lang="en-US" dirty="0">
                <a:latin typeface="Garamond" panose="02020404030301010803" pitchFamily="18" charset="0"/>
              </a:rPr>
              <a:t>Model 4 - DNN</a:t>
            </a:r>
          </a:p>
          <a:p>
            <a:r>
              <a:rPr lang="en-US" dirty="0"/>
              <a:t>	        </a:t>
            </a:r>
            <a:r>
              <a:rPr lang="en-US" sz="2400" b="1" dirty="0">
                <a:latin typeface="Garamond" panose="02020404030301010803" pitchFamily="18" charset="0"/>
              </a:rPr>
              <a:t>Dense Neural Network(DNN)</a:t>
            </a:r>
          </a:p>
          <a:p>
            <a:r>
              <a:rPr lang="en-US" sz="1400" dirty="0">
                <a:latin typeface="Garamond" panose="02020404030301010803" pitchFamily="18" charset="0"/>
              </a:rPr>
              <a:t>3 Layer fully connected neural network.</a:t>
            </a:r>
          </a:p>
          <a:p>
            <a:r>
              <a:rPr lang="en-US" sz="1400" dirty="0">
                <a:latin typeface="Garamond" panose="02020404030301010803" pitchFamily="18" charset="0"/>
              </a:rPr>
              <a:t>Activation functions – RELU &amp; Soft Max</a:t>
            </a:r>
          </a:p>
          <a:p>
            <a:r>
              <a:rPr lang="en-US" sz="1400" dirty="0">
                <a:latin typeface="Garamond" panose="02020404030301010803" pitchFamily="18" charset="0"/>
              </a:rPr>
              <a:t>Hyper Parameters-</a:t>
            </a:r>
          </a:p>
          <a:p>
            <a:pPr marL="342900" indent="-342900">
              <a:buFont typeface="Arial" panose="020B0604020202020204" pitchFamily="34" charset="0"/>
              <a:buChar char="•"/>
            </a:pPr>
            <a:r>
              <a:rPr lang="en-US" sz="1400" dirty="0">
                <a:latin typeface="Garamond" panose="02020404030301010803" pitchFamily="18" charset="0"/>
              </a:rPr>
              <a:t>Loss – mean absolute error</a:t>
            </a:r>
          </a:p>
          <a:p>
            <a:pPr marL="342900" indent="-342900">
              <a:buFont typeface="Arial" panose="020B0604020202020204" pitchFamily="34" charset="0"/>
              <a:buChar char="•"/>
            </a:pPr>
            <a:r>
              <a:rPr lang="en-US" sz="1400" dirty="0">
                <a:latin typeface="Garamond" panose="02020404030301010803" pitchFamily="18" charset="0"/>
              </a:rPr>
              <a:t>Optimizer – Adam</a:t>
            </a:r>
          </a:p>
          <a:p>
            <a:pPr marL="342900" indent="-342900">
              <a:buFont typeface="Arial" panose="020B0604020202020204" pitchFamily="34" charset="0"/>
              <a:buChar char="•"/>
            </a:pPr>
            <a:r>
              <a:rPr lang="en-US" sz="1400" dirty="0">
                <a:latin typeface="Garamond" panose="02020404030301010803" pitchFamily="18" charset="0"/>
              </a:rPr>
              <a:t>Dropout – 0.5</a:t>
            </a:r>
          </a:p>
          <a:p>
            <a:pPr marL="342900" indent="-342900">
              <a:buFont typeface="Arial" panose="020B0604020202020204" pitchFamily="34" charset="0"/>
              <a:buChar char="•"/>
            </a:pPr>
            <a:r>
              <a:rPr lang="en-US" sz="1400" dirty="0">
                <a:latin typeface="Garamond" panose="02020404030301010803" pitchFamily="18" charset="0"/>
              </a:rPr>
              <a:t>Validation Split – 0.2</a:t>
            </a:r>
          </a:p>
          <a:p>
            <a:pPr marL="342900" indent="-342900">
              <a:buFont typeface="Arial" panose="020B0604020202020204" pitchFamily="34" charset="0"/>
              <a:buChar char="•"/>
            </a:pPr>
            <a:r>
              <a:rPr lang="en-US" sz="1400" dirty="0">
                <a:latin typeface="Garamond" panose="02020404030301010803" pitchFamily="18" charset="0"/>
              </a:rPr>
              <a:t>epochs – 100</a:t>
            </a:r>
          </a:p>
          <a:p>
            <a:pPr marL="342900" indent="-342900">
              <a:buFont typeface="Arial" panose="020B0604020202020204" pitchFamily="34" charset="0"/>
              <a:buChar char="•"/>
            </a:pPr>
            <a:r>
              <a:rPr lang="en-US" sz="1400" dirty="0">
                <a:latin typeface="Garamond" panose="02020404030301010803" pitchFamily="18" charset="0"/>
              </a:rPr>
              <a:t>Batch Size – 100</a:t>
            </a:r>
          </a:p>
          <a:p>
            <a:endParaRPr lang="en-US" dirty="0"/>
          </a:p>
        </p:txBody>
      </p:sp>
      <p:pic>
        <p:nvPicPr>
          <p:cNvPr id="14" name="Picture 13">
            <a:extLst>
              <a:ext uri="{FF2B5EF4-FFF2-40B4-BE49-F238E27FC236}">
                <a16:creationId xmlns:a16="http://schemas.microsoft.com/office/drawing/2014/main" id="{CA6B0578-950D-3945-BAE2-3726C578DBF0}"/>
              </a:ext>
            </a:extLst>
          </p:cNvPr>
          <p:cNvPicPr>
            <a:picLocks noChangeAspect="1"/>
          </p:cNvPicPr>
          <p:nvPr/>
        </p:nvPicPr>
        <p:blipFill>
          <a:blip r:embed="rId5"/>
          <a:stretch>
            <a:fillRect/>
          </a:stretch>
        </p:blipFill>
        <p:spPr>
          <a:xfrm>
            <a:off x="5525938" y="2031443"/>
            <a:ext cx="1309821" cy="379848"/>
          </a:xfrm>
          <a:prstGeom prst="rect">
            <a:avLst/>
          </a:prstGeom>
        </p:spPr>
      </p:pic>
      <p:sp>
        <p:nvSpPr>
          <p:cNvPr id="15" name="TextBox 14">
            <a:extLst>
              <a:ext uri="{FF2B5EF4-FFF2-40B4-BE49-F238E27FC236}">
                <a16:creationId xmlns:a16="http://schemas.microsoft.com/office/drawing/2014/main" id="{8ABE72A9-7E2D-F949-83A8-30EEE34C9591}"/>
              </a:ext>
            </a:extLst>
          </p:cNvPr>
          <p:cNvSpPr txBox="1"/>
          <p:nvPr/>
        </p:nvSpPr>
        <p:spPr>
          <a:xfrm>
            <a:off x="838199" y="2683690"/>
            <a:ext cx="4481945" cy="646331"/>
          </a:xfrm>
          <a:prstGeom prst="rect">
            <a:avLst/>
          </a:prstGeom>
          <a:noFill/>
        </p:spPr>
        <p:txBody>
          <a:bodyPr wrap="square" rtlCol="0">
            <a:spAutoFit/>
          </a:bodyPr>
          <a:lstStyle/>
          <a:p>
            <a:r>
              <a:rPr lang="en-US" dirty="0">
                <a:latin typeface="Garamond" panose="02020404030301010803" pitchFamily="18" charset="0"/>
              </a:rPr>
              <a:t>Model 2 - GLM</a:t>
            </a:r>
          </a:p>
          <a:p>
            <a:r>
              <a:rPr lang="en-US" b="1" dirty="0">
                <a:latin typeface="Garamond" panose="02020404030301010803" pitchFamily="18" charset="0"/>
              </a:rPr>
              <a:t>statsmodels generalized linear model(GLM)</a:t>
            </a:r>
          </a:p>
        </p:txBody>
      </p:sp>
    </p:spTree>
    <p:extLst>
      <p:ext uri="{BB962C8B-B14F-4D97-AF65-F5344CB8AC3E}">
        <p14:creationId xmlns:p14="http://schemas.microsoft.com/office/powerpoint/2010/main" val="126519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52E6865-B95D-DC47-A1A8-E8340642C4AC}"/>
              </a:ext>
            </a:extLst>
          </p:cNvPr>
          <p:cNvPicPr>
            <a:picLocks noGrp="1" noChangeAspect="1"/>
          </p:cNvPicPr>
          <p:nvPr>
            <p:ph idx="1"/>
          </p:nvPr>
        </p:nvPicPr>
        <p:blipFill rotWithShape="1">
          <a:blip r:embed="rId3"/>
          <a:srcRect l="1867" t="1496" r="1245" b="13486"/>
          <a:stretch/>
        </p:blipFill>
        <p:spPr>
          <a:xfrm>
            <a:off x="1371600" y="838200"/>
            <a:ext cx="9509760" cy="5669280"/>
          </a:xfrm>
        </p:spPr>
      </p:pic>
      <p:sp>
        <p:nvSpPr>
          <p:cNvPr id="2" name="Title 1">
            <a:extLst>
              <a:ext uri="{FF2B5EF4-FFF2-40B4-BE49-F238E27FC236}">
                <a16:creationId xmlns:a16="http://schemas.microsoft.com/office/drawing/2014/main" id="{8AD7178F-48AC-E341-BAFE-7BA5546D372B}"/>
              </a:ext>
            </a:extLst>
          </p:cNvPr>
          <p:cNvSpPr>
            <a:spLocks noGrp="1"/>
          </p:cNvSpPr>
          <p:nvPr>
            <p:ph type="title"/>
          </p:nvPr>
        </p:nvSpPr>
        <p:spPr/>
        <p:txBody>
          <a:bodyPr/>
          <a:lstStyle/>
          <a:p>
            <a:r>
              <a:rPr lang="en-US" dirty="0">
                <a:latin typeface="Garamond" panose="02020404030301010803" pitchFamily="18" charset="0"/>
              </a:rPr>
              <a:t>ML Pipeline</a:t>
            </a:r>
          </a:p>
        </p:txBody>
      </p:sp>
    </p:spTree>
    <p:extLst>
      <p:ext uri="{BB962C8B-B14F-4D97-AF65-F5344CB8AC3E}">
        <p14:creationId xmlns:p14="http://schemas.microsoft.com/office/powerpoint/2010/main" val="138777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CF1F5EA-A260-C349-91E6-C23D41477122}"/>
              </a:ext>
            </a:extLst>
          </p:cNvPr>
          <p:cNvPicPr>
            <a:picLocks noChangeAspect="1"/>
          </p:cNvPicPr>
          <p:nvPr/>
        </p:nvPicPr>
        <p:blipFill>
          <a:blip r:embed="rId2"/>
          <a:stretch>
            <a:fillRect/>
          </a:stretch>
        </p:blipFill>
        <p:spPr>
          <a:xfrm>
            <a:off x="6032016" y="2225714"/>
            <a:ext cx="5937904" cy="3077806"/>
          </a:xfrm>
          <a:prstGeom prst="rect">
            <a:avLst/>
          </a:prstGeom>
        </p:spPr>
      </p:pic>
      <p:pic>
        <p:nvPicPr>
          <p:cNvPr id="11" name="Content Placeholder 10">
            <a:extLst>
              <a:ext uri="{FF2B5EF4-FFF2-40B4-BE49-F238E27FC236}">
                <a16:creationId xmlns:a16="http://schemas.microsoft.com/office/drawing/2014/main" id="{99C56694-C1EC-4142-BD40-7325D5B47492}"/>
              </a:ext>
            </a:extLst>
          </p:cNvPr>
          <p:cNvPicPr>
            <a:picLocks noGrp="1" noChangeAspect="1"/>
          </p:cNvPicPr>
          <p:nvPr>
            <p:ph sz="half" idx="2"/>
          </p:nvPr>
        </p:nvPicPr>
        <p:blipFill>
          <a:blip r:embed="rId3"/>
          <a:stretch>
            <a:fillRect/>
          </a:stretch>
        </p:blipFill>
        <p:spPr>
          <a:xfrm>
            <a:off x="156366" y="2286768"/>
            <a:ext cx="5745232" cy="3062472"/>
          </a:xfrm>
        </p:spPr>
      </p:pic>
      <p:sp>
        <p:nvSpPr>
          <p:cNvPr id="2" name="Title 1">
            <a:extLst>
              <a:ext uri="{FF2B5EF4-FFF2-40B4-BE49-F238E27FC236}">
                <a16:creationId xmlns:a16="http://schemas.microsoft.com/office/drawing/2014/main" id="{57CB5736-B1C1-B549-8AEF-86B5462C010F}"/>
              </a:ext>
            </a:extLst>
          </p:cNvPr>
          <p:cNvSpPr>
            <a:spLocks noGrp="1"/>
          </p:cNvSpPr>
          <p:nvPr>
            <p:ph type="title"/>
          </p:nvPr>
        </p:nvSpPr>
        <p:spPr/>
        <p:txBody>
          <a:bodyPr/>
          <a:lstStyle/>
          <a:p>
            <a:r>
              <a:rPr lang="en-US" dirty="0">
                <a:latin typeface="Garamond" panose="02020404030301010803" pitchFamily="18" charset="0"/>
                <a:cs typeface="Calibri" panose="020F0502020204030204" pitchFamily="34" charset="0"/>
              </a:rPr>
              <a:t>Linear models</a:t>
            </a:r>
          </a:p>
        </p:txBody>
      </p:sp>
      <p:sp>
        <p:nvSpPr>
          <p:cNvPr id="6" name="Text Placeholder 5">
            <a:extLst>
              <a:ext uri="{FF2B5EF4-FFF2-40B4-BE49-F238E27FC236}">
                <a16:creationId xmlns:a16="http://schemas.microsoft.com/office/drawing/2014/main" id="{5EFF6151-B1AB-0A46-B66D-2FCD9C06CB77}"/>
              </a:ext>
            </a:extLst>
          </p:cNvPr>
          <p:cNvSpPr>
            <a:spLocks noGrp="1"/>
          </p:cNvSpPr>
          <p:nvPr>
            <p:ph type="body" idx="1"/>
          </p:nvPr>
        </p:nvSpPr>
        <p:spPr>
          <a:xfrm>
            <a:off x="839788" y="1625408"/>
            <a:ext cx="5157787" cy="426417"/>
          </a:xfrm>
        </p:spPr>
        <p:txBody>
          <a:bodyPr/>
          <a:lstStyle/>
          <a:p>
            <a:r>
              <a:rPr lang="en-US" b="0" dirty="0">
                <a:latin typeface="Garamond" panose="02020404030301010803" pitchFamily="18" charset="0"/>
              </a:rPr>
              <a:t>OLS</a:t>
            </a:r>
          </a:p>
        </p:txBody>
      </p:sp>
      <p:sp>
        <p:nvSpPr>
          <p:cNvPr id="8" name="Text Placeholder 7">
            <a:extLst>
              <a:ext uri="{FF2B5EF4-FFF2-40B4-BE49-F238E27FC236}">
                <a16:creationId xmlns:a16="http://schemas.microsoft.com/office/drawing/2014/main" id="{53CE0E3D-00C6-124F-9BEC-7DF6E30D33E8}"/>
              </a:ext>
            </a:extLst>
          </p:cNvPr>
          <p:cNvSpPr>
            <a:spLocks noGrp="1"/>
          </p:cNvSpPr>
          <p:nvPr>
            <p:ph type="body" sz="quarter" idx="3"/>
          </p:nvPr>
        </p:nvSpPr>
        <p:spPr>
          <a:xfrm>
            <a:off x="6172200" y="1213452"/>
            <a:ext cx="5183188" cy="823912"/>
          </a:xfrm>
        </p:spPr>
        <p:txBody>
          <a:bodyPr/>
          <a:lstStyle/>
          <a:p>
            <a:r>
              <a:rPr lang="en-US" b="0" dirty="0">
                <a:latin typeface="Garamond" panose="02020404030301010803" pitchFamily="18" charset="0"/>
              </a:rPr>
              <a:t>GLM</a:t>
            </a:r>
          </a:p>
        </p:txBody>
      </p:sp>
    </p:spTree>
    <p:extLst>
      <p:ext uri="{BB962C8B-B14F-4D97-AF65-F5344CB8AC3E}">
        <p14:creationId xmlns:p14="http://schemas.microsoft.com/office/powerpoint/2010/main" val="3785260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9498F8E0-5D04-DA41-AF7C-BA0460F35784}"/>
              </a:ext>
            </a:extLst>
          </p:cNvPr>
          <p:cNvPicPr>
            <a:picLocks noGrp="1" noChangeAspect="1"/>
          </p:cNvPicPr>
          <p:nvPr>
            <p:ph sz="quarter" idx="4"/>
          </p:nvPr>
        </p:nvPicPr>
        <p:blipFill>
          <a:blip r:embed="rId2"/>
          <a:stretch>
            <a:fillRect/>
          </a:stretch>
        </p:blipFill>
        <p:spPr>
          <a:xfrm>
            <a:off x="5799293" y="1355662"/>
            <a:ext cx="4611029" cy="2484134"/>
          </a:xfrm>
        </p:spPr>
      </p:pic>
      <p:sp>
        <p:nvSpPr>
          <p:cNvPr id="4" name="Title 3">
            <a:extLst>
              <a:ext uri="{FF2B5EF4-FFF2-40B4-BE49-F238E27FC236}">
                <a16:creationId xmlns:a16="http://schemas.microsoft.com/office/drawing/2014/main" id="{CEC0D549-2A33-CB41-8F27-427D2459702C}"/>
              </a:ext>
            </a:extLst>
          </p:cNvPr>
          <p:cNvSpPr>
            <a:spLocks noGrp="1"/>
          </p:cNvSpPr>
          <p:nvPr>
            <p:ph type="title"/>
          </p:nvPr>
        </p:nvSpPr>
        <p:spPr/>
        <p:txBody>
          <a:bodyPr/>
          <a:lstStyle/>
          <a:p>
            <a:r>
              <a:rPr lang="en-US" dirty="0">
                <a:latin typeface="Garamond" panose="02020404030301010803" pitchFamily="18" charset="0"/>
              </a:rPr>
              <a:t>Dense Neural Network</a:t>
            </a:r>
          </a:p>
        </p:txBody>
      </p:sp>
      <p:pic>
        <p:nvPicPr>
          <p:cNvPr id="22" name="Content Placeholder 21">
            <a:extLst>
              <a:ext uri="{FF2B5EF4-FFF2-40B4-BE49-F238E27FC236}">
                <a16:creationId xmlns:a16="http://schemas.microsoft.com/office/drawing/2014/main" id="{8EC6209C-7657-B943-B236-6F9A3A1B34BF}"/>
              </a:ext>
            </a:extLst>
          </p:cNvPr>
          <p:cNvPicPr>
            <a:picLocks noGrp="1" noChangeAspect="1"/>
          </p:cNvPicPr>
          <p:nvPr>
            <p:ph sz="half" idx="2"/>
          </p:nvPr>
        </p:nvPicPr>
        <p:blipFill>
          <a:blip r:embed="rId3"/>
          <a:stretch>
            <a:fillRect/>
          </a:stretch>
        </p:blipFill>
        <p:spPr>
          <a:xfrm>
            <a:off x="1798793" y="1514549"/>
            <a:ext cx="2594788" cy="4650493"/>
          </a:xfrm>
        </p:spPr>
      </p:pic>
      <p:sp>
        <p:nvSpPr>
          <p:cNvPr id="23" name="TextBox 22">
            <a:extLst>
              <a:ext uri="{FF2B5EF4-FFF2-40B4-BE49-F238E27FC236}">
                <a16:creationId xmlns:a16="http://schemas.microsoft.com/office/drawing/2014/main" id="{57651C2A-8B52-5348-9240-1B9B72FFB31E}"/>
              </a:ext>
            </a:extLst>
          </p:cNvPr>
          <p:cNvSpPr txBox="1"/>
          <p:nvPr/>
        </p:nvSpPr>
        <p:spPr>
          <a:xfrm>
            <a:off x="1940313" y="6211886"/>
            <a:ext cx="2319454" cy="307777"/>
          </a:xfrm>
          <a:prstGeom prst="rect">
            <a:avLst/>
          </a:prstGeom>
          <a:noFill/>
        </p:spPr>
        <p:txBody>
          <a:bodyPr wrap="square" rtlCol="0">
            <a:spAutoFit/>
          </a:bodyPr>
          <a:lstStyle/>
          <a:p>
            <a:pPr algn="ctr"/>
            <a:r>
              <a:rPr lang="en-US" sz="1400" dirty="0">
                <a:solidFill>
                  <a:srgbClr val="0070C0"/>
                </a:solidFill>
                <a:latin typeface="Calibri" panose="020F0502020204030204" pitchFamily="34" charset="0"/>
                <a:cs typeface="Calibri" panose="020F0502020204030204" pitchFamily="34" charset="0"/>
              </a:rPr>
              <a:t>--10% data </a:t>
            </a:r>
            <a:r>
              <a:rPr lang="en-US" sz="1400" dirty="0">
                <a:solidFill>
                  <a:srgbClr val="C00000"/>
                </a:solidFill>
                <a:latin typeface="Calibri" panose="020F0502020204030204" pitchFamily="34" charset="0"/>
                <a:cs typeface="Calibri" panose="020F0502020204030204" pitchFamily="34" charset="0"/>
              </a:rPr>
              <a:t>–50% data</a:t>
            </a:r>
          </a:p>
        </p:txBody>
      </p:sp>
      <p:pic>
        <p:nvPicPr>
          <p:cNvPr id="25" name="Picture 24">
            <a:extLst>
              <a:ext uri="{FF2B5EF4-FFF2-40B4-BE49-F238E27FC236}">
                <a16:creationId xmlns:a16="http://schemas.microsoft.com/office/drawing/2014/main" id="{13E36C0E-3AA5-614E-9299-FAB6E455FBED}"/>
              </a:ext>
            </a:extLst>
          </p:cNvPr>
          <p:cNvPicPr>
            <a:picLocks noChangeAspect="1"/>
          </p:cNvPicPr>
          <p:nvPr/>
        </p:nvPicPr>
        <p:blipFill>
          <a:blip r:embed="rId4"/>
          <a:stretch>
            <a:fillRect/>
          </a:stretch>
        </p:blipFill>
        <p:spPr>
          <a:xfrm>
            <a:off x="5752286" y="3967284"/>
            <a:ext cx="4682736" cy="2420140"/>
          </a:xfrm>
          <a:prstGeom prst="rect">
            <a:avLst/>
          </a:prstGeom>
        </p:spPr>
      </p:pic>
      <p:pic>
        <p:nvPicPr>
          <p:cNvPr id="27" name="Picture 26">
            <a:extLst>
              <a:ext uri="{FF2B5EF4-FFF2-40B4-BE49-F238E27FC236}">
                <a16:creationId xmlns:a16="http://schemas.microsoft.com/office/drawing/2014/main" id="{FF63E45B-E93E-EF42-90F9-329A308DEDA5}"/>
              </a:ext>
            </a:extLst>
          </p:cNvPr>
          <p:cNvPicPr>
            <a:picLocks noChangeAspect="1"/>
          </p:cNvPicPr>
          <p:nvPr/>
        </p:nvPicPr>
        <p:blipFill>
          <a:blip r:embed="rId5"/>
          <a:stretch>
            <a:fillRect/>
          </a:stretch>
        </p:blipFill>
        <p:spPr>
          <a:xfrm>
            <a:off x="7608811" y="3979931"/>
            <a:ext cx="969685" cy="108521"/>
          </a:xfrm>
          <a:prstGeom prst="rect">
            <a:avLst/>
          </a:prstGeom>
        </p:spPr>
      </p:pic>
    </p:spTree>
    <p:extLst>
      <p:ext uri="{BB962C8B-B14F-4D97-AF65-F5344CB8AC3E}">
        <p14:creationId xmlns:p14="http://schemas.microsoft.com/office/powerpoint/2010/main" val="65038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1FDD-8772-B548-9007-7E3D35F384D4}"/>
              </a:ext>
            </a:extLst>
          </p:cNvPr>
          <p:cNvSpPr>
            <a:spLocks noGrp="1"/>
          </p:cNvSpPr>
          <p:nvPr>
            <p:ph type="title"/>
          </p:nvPr>
        </p:nvSpPr>
        <p:spPr/>
        <p:txBody>
          <a:bodyPr/>
          <a:lstStyle/>
          <a:p>
            <a:r>
              <a:rPr lang="en-US" dirty="0">
                <a:latin typeface="Garamond" panose="02020404030301010803" pitchFamily="18" charset="0"/>
              </a:rPr>
              <a:t>XGBoost Regressor</a:t>
            </a:r>
          </a:p>
        </p:txBody>
      </p:sp>
      <p:pic>
        <p:nvPicPr>
          <p:cNvPr id="8" name="Content Placeholder 7">
            <a:extLst>
              <a:ext uri="{FF2B5EF4-FFF2-40B4-BE49-F238E27FC236}">
                <a16:creationId xmlns:a16="http://schemas.microsoft.com/office/drawing/2014/main" id="{CFC584B6-DD2B-DD4D-B1C7-58D97A8B34D6}"/>
              </a:ext>
            </a:extLst>
          </p:cNvPr>
          <p:cNvPicPr>
            <a:picLocks noGrp="1" noChangeAspect="1"/>
          </p:cNvPicPr>
          <p:nvPr>
            <p:ph sz="half" idx="2"/>
          </p:nvPr>
        </p:nvPicPr>
        <p:blipFill>
          <a:blip r:embed="rId2"/>
          <a:stretch>
            <a:fillRect/>
          </a:stretch>
        </p:blipFill>
        <p:spPr>
          <a:xfrm>
            <a:off x="839788" y="2357904"/>
            <a:ext cx="5157787" cy="2752295"/>
          </a:xfrm>
        </p:spPr>
      </p:pic>
      <p:pic>
        <p:nvPicPr>
          <p:cNvPr id="10" name="Content Placeholder 9">
            <a:extLst>
              <a:ext uri="{FF2B5EF4-FFF2-40B4-BE49-F238E27FC236}">
                <a16:creationId xmlns:a16="http://schemas.microsoft.com/office/drawing/2014/main" id="{BBE0B926-C709-914E-B7C3-BF4F09C585E3}"/>
              </a:ext>
            </a:extLst>
          </p:cNvPr>
          <p:cNvPicPr>
            <a:picLocks noGrp="1" noChangeAspect="1"/>
          </p:cNvPicPr>
          <p:nvPr>
            <p:ph sz="quarter" idx="4"/>
          </p:nvPr>
        </p:nvPicPr>
        <p:blipFill>
          <a:blip r:embed="rId3"/>
          <a:stretch>
            <a:fillRect/>
          </a:stretch>
        </p:blipFill>
        <p:spPr>
          <a:xfrm>
            <a:off x="6175645" y="2350234"/>
            <a:ext cx="5183188" cy="2800413"/>
          </a:xfrm>
        </p:spPr>
      </p:pic>
    </p:spTree>
    <p:extLst>
      <p:ext uri="{BB962C8B-B14F-4D97-AF65-F5344CB8AC3E}">
        <p14:creationId xmlns:p14="http://schemas.microsoft.com/office/powerpoint/2010/main" val="296195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416F5B3-36C1-2243-928F-D10F38427C70}"/>
              </a:ext>
            </a:extLst>
          </p:cNvPr>
          <p:cNvPicPr>
            <a:picLocks noChangeAspect="1"/>
          </p:cNvPicPr>
          <p:nvPr/>
        </p:nvPicPr>
        <p:blipFill rotWithShape="1">
          <a:blip r:embed="rId2"/>
          <a:srcRect r="53234"/>
          <a:stretch/>
        </p:blipFill>
        <p:spPr>
          <a:xfrm>
            <a:off x="794529" y="2879085"/>
            <a:ext cx="1502626" cy="1003300"/>
          </a:xfrm>
          <a:prstGeom prst="rect">
            <a:avLst/>
          </a:prstGeom>
        </p:spPr>
      </p:pic>
      <p:sp>
        <p:nvSpPr>
          <p:cNvPr id="2" name="Title 1">
            <a:extLst>
              <a:ext uri="{FF2B5EF4-FFF2-40B4-BE49-F238E27FC236}">
                <a16:creationId xmlns:a16="http://schemas.microsoft.com/office/drawing/2014/main" id="{08B0004E-7C13-6945-8BD9-5E461D09BB6A}"/>
              </a:ext>
            </a:extLst>
          </p:cNvPr>
          <p:cNvSpPr>
            <a:spLocks noGrp="1"/>
          </p:cNvSpPr>
          <p:nvPr>
            <p:ph type="title"/>
          </p:nvPr>
        </p:nvSpPr>
        <p:spPr/>
        <p:txBody>
          <a:bodyPr/>
          <a:lstStyle/>
          <a:p>
            <a:r>
              <a:rPr lang="en-US" dirty="0">
                <a:latin typeface="Garamond" panose="02020404030301010803" pitchFamily="18" charset="0"/>
              </a:rPr>
              <a:t>Error Metrics</a:t>
            </a:r>
          </a:p>
        </p:txBody>
      </p:sp>
      <p:pic>
        <p:nvPicPr>
          <p:cNvPr id="11" name="Content Placeholder 10">
            <a:extLst>
              <a:ext uri="{FF2B5EF4-FFF2-40B4-BE49-F238E27FC236}">
                <a16:creationId xmlns:a16="http://schemas.microsoft.com/office/drawing/2014/main" id="{304CFD24-D16E-A548-942A-3F288C3DCFAA}"/>
              </a:ext>
            </a:extLst>
          </p:cNvPr>
          <p:cNvPicPr>
            <a:picLocks noGrp="1" noChangeAspect="1"/>
          </p:cNvPicPr>
          <p:nvPr>
            <p:ph sz="half" idx="1"/>
          </p:nvPr>
        </p:nvPicPr>
        <p:blipFill>
          <a:blip r:embed="rId3"/>
          <a:stretch>
            <a:fillRect/>
          </a:stretch>
        </p:blipFill>
        <p:spPr>
          <a:xfrm>
            <a:off x="743105" y="1690688"/>
            <a:ext cx="2717800" cy="1231900"/>
          </a:xfrm>
        </p:spPr>
      </p:pic>
      <p:pic>
        <p:nvPicPr>
          <p:cNvPr id="13" name="Content Placeholder 12">
            <a:extLst>
              <a:ext uri="{FF2B5EF4-FFF2-40B4-BE49-F238E27FC236}">
                <a16:creationId xmlns:a16="http://schemas.microsoft.com/office/drawing/2014/main" id="{BADA3E0E-37C4-9142-BA2D-C99D382FC9D2}"/>
              </a:ext>
            </a:extLst>
          </p:cNvPr>
          <p:cNvPicPr>
            <a:picLocks noGrp="1" noChangeAspect="1"/>
          </p:cNvPicPr>
          <p:nvPr>
            <p:ph sz="half" idx="2"/>
          </p:nvPr>
        </p:nvPicPr>
        <p:blipFill>
          <a:blip r:embed="rId4"/>
          <a:stretch>
            <a:fillRect/>
          </a:stretch>
        </p:blipFill>
        <p:spPr>
          <a:xfrm>
            <a:off x="715539" y="4025449"/>
            <a:ext cx="3873500" cy="1066800"/>
          </a:xfrm>
        </p:spPr>
      </p:pic>
      <p:pic>
        <p:nvPicPr>
          <p:cNvPr id="16" name="Picture 15">
            <a:extLst>
              <a:ext uri="{FF2B5EF4-FFF2-40B4-BE49-F238E27FC236}">
                <a16:creationId xmlns:a16="http://schemas.microsoft.com/office/drawing/2014/main" id="{73DEA8DD-139B-5B4F-9F7C-6162A3BBBF66}"/>
              </a:ext>
            </a:extLst>
          </p:cNvPr>
          <p:cNvPicPr>
            <a:picLocks noChangeAspect="1"/>
          </p:cNvPicPr>
          <p:nvPr/>
        </p:nvPicPr>
        <p:blipFill>
          <a:blip r:embed="rId5"/>
          <a:stretch>
            <a:fillRect/>
          </a:stretch>
        </p:blipFill>
        <p:spPr>
          <a:xfrm>
            <a:off x="631595" y="5158054"/>
            <a:ext cx="3416300" cy="1397000"/>
          </a:xfrm>
          <a:prstGeom prst="rect">
            <a:avLst/>
          </a:prstGeom>
        </p:spPr>
      </p:pic>
      <p:pic>
        <p:nvPicPr>
          <p:cNvPr id="18" name="Picture 17">
            <a:extLst>
              <a:ext uri="{FF2B5EF4-FFF2-40B4-BE49-F238E27FC236}">
                <a16:creationId xmlns:a16="http://schemas.microsoft.com/office/drawing/2014/main" id="{5A68E33B-E843-9645-A975-94B9B022206B}"/>
              </a:ext>
            </a:extLst>
          </p:cNvPr>
          <p:cNvPicPr>
            <a:picLocks noChangeAspect="1"/>
          </p:cNvPicPr>
          <p:nvPr/>
        </p:nvPicPr>
        <p:blipFill rotWithShape="1">
          <a:blip r:embed="rId2"/>
          <a:srcRect l="29904"/>
          <a:stretch/>
        </p:blipFill>
        <p:spPr>
          <a:xfrm>
            <a:off x="1237790" y="2878548"/>
            <a:ext cx="2252237" cy="1003300"/>
          </a:xfrm>
          <a:prstGeom prst="rect">
            <a:avLst/>
          </a:prstGeom>
        </p:spPr>
      </p:pic>
      <p:sp>
        <p:nvSpPr>
          <p:cNvPr id="20" name="TextBox 19">
            <a:extLst>
              <a:ext uri="{FF2B5EF4-FFF2-40B4-BE49-F238E27FC236}">
                <a16:creationId xmlns:a16="http://schemas.microsoft.com/office/drawing/2014/main" id="{8E345371-0886-6E41-B391-946442B92E90}"/>
              </a:ext>
            </a:extLst>
          </p:cNvPr>
          <p:cNvSpPr txBox="1"/>
          <p:nvPr/>
        </p:nvSpPr>
        <p:spPr>
          <a:xfrm>
            <a:off x="4705815" y="1839770"/>
            <a:ext cx="5765180" cy="923330"/>
          </a:xfrm>
          <a:prstGeom prst="rect">
            <a:avLst/>
          </a:prstGeom>
          <a:noFill/>
        </p:spPr>
        <p:txBody>
          <a:bodyPr wrap="square" rtlCol="0">
            <a:spAutoFit/>
          </a:bodyPr>
          <a:lstStyle/>
          <a:p>
            <a:r>
              <a:rPr lang="en-US" dirty="0">
                <a:latin typeface="Garamond" panose="02020404030301010803" pitchFamily="18" charset="0"/>
              </a:rPr>
              <a:t>Mean Bias Error measures the average difference between predict travel time and real travel time. Positive error and negative error will cancel out. </a:t>
            </a:r>
          </a:p>
        </p:txBody>
      </p:sp>
      <p:sp>
        <p:nvSpPr>
          <p:cNvPr id="21" name="TextBox 20">
            <a:extLst>
              <a:ext uri="{FF2B5EF4-FFF2-40B4-BE49-F238E27FC236}">
                <a16:creationId xmlns:a16="http://schemas.microsoft.com/office/drawing/2014/main" id="{8AB4593D-6F2B-8846-B7B5-EA672282A41C}"/>
              </a:ext>
            </a:extLst>
          </p:cNvPr>
          <p:cNvSpPr txBox="1"/>
          <p:nvPr/>
        </p:nvSpPr>
        <p:spPr>
          <a:xfrm>
            <a:off x="4705815" y="3057032"/>
            <a:ext cx="5765180" cy="646331"/>
          </a:xfrm>
          <a:prstGeom prst="rect">
            <a:avLst/>
          </a:prstGeom>
          <a:noFill/>
        </p:spPr>
        <p:txBody>
          <a:bodyPr wrap="square" rtlCol="0">
            <a:spAutoFit/>
          </a:bodyPr>
          <a:lstStyle/>
          <a:p>
            <a:r>
              <a:rPr lang="en-US" dirty="0">
                <a:latin typeface="Garamond" panose="02020404030301010803" pitchFamily="18" charset="0"/>
              </a:rPr>
              <a:t>Mean Absolute Error measures the average derivation of prediction from real travel time. </a:t>
            </a:r>
          </a:p>
        </p:txBody>
      </p:sp>
      <p:sp>
        <p:nvSpPr>
          <p:cNvPr id="22" name="TextBox 21">
            <a:extLst>
              <a:ext uri="{FF2B5EF4-FFF2-40B4-BE49-F238E27FC236}">
                <a16:creationId xmlns:a16="http://schemas.microsoft.com/office/drawing/2014/main" id="{D0A2CCFE-CFEB-9D44-BA17-B565D6CFB1FC}"/>
              </a:ext>
            </a:extLst>
          </p:cNvPr>
          <p:cNvSpPr txBox="1"/>
          <p:nvPr/>
        </p:nvSpPr>
        <p:spPr>
          <a:xfrm>
            <a:off x="4705815" y="4235683"/>
            <a:ext cx="5765180" cy="646331"/>
          </a:xfrm>
          <a:prstGeom prst="rect">
            <a:avLst/>
          </a:prstGeom>
          <a:noFill/>
        </p:spPr>
        <p:txBody>
          <a:bodyPr wrap="square" rtlCol="0">
            <a:spAutoFit/>
          </a:bodyPr>
          <a:lstStyle/>
          <a:p>
            <a:r>
              <a:rPr lang="en-US" dirty="0">
                <a:latin typeface="Garamond" panose="02020404030301010803" pitchFamily="18" charset="0"/>
              </a:rPr>
              <a:t>Mean Absolute Percentage Error measures the average percentage derivation from real travel time. </a:t>
            </a:r>
          </a:p>
        </p:txBody>
      </p:sp>
      <p:sp>
        <p:nvSpPr>
          <p:cNvPr id="23" name="TextBox 22">
            <a:extLst>
              <a:ext uri="{FF2B5EF4-FFF2-40B4-BE49-F238E27FC236}">
                <a16:creationId xmlns:a16="http://schemas.microsoft.com/office/drawing/2014/main" id="{D6950137-5CAC-A24D-A62B-C835FE5DF9E4}"/>
              </a:ext>
            </a:extLst>
          </p:cNvPr>
          <p:cNvSpPr txBox="1"/>
          <p:nvPr/>
        </p:nvSpPr>
        <p:spPr>
          <a:xfrm>
            <a:off x="4705815" y="5370294"/>
            <a:ext cx="5765180" cy="923330"/>
          </a:xfrm>
          <a:prstGeom prst="rect">
            <a:avLst/>
          </a:prstGeom>
          <a:noFill/>
        </p:spPr>
        <p:txBody>
          <a:bodyPr wrap="square" rtlCol="0">
            <a:spAutoFit/>
          </a:bodyPr>
          <a:lstStyle/>
          <a:p>
            <a:r>
              <a:rPr lang="en-US" dirty="0">
                <a:latin typeface="Garamond" panose="02020404030301010803" pitchFamily="18" charset="0"/>
              </a:rPr>
              <a:t>Root Mean Squared Error measures average derivation. Compared to Mean Absolute Error, RMSE puts large weights on large errors.</a:t>
            </a:r>
          </a:p>
        </p:txBody>
      </p:sp>
    </p:spTree>
    <p:extLst>
      <p:ext uri="{BB962C8B-B14F-4D97-AF65-F5344CB8AC3E}">
        <p14:creationId xmlns:p14="http://schemas.microsoft.com/office/powerpoint/2010/main" val="1529978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164D2E-3311-324B-AF20-024D4087FDA6}"/>
              </a:ext>
            </a:extLst>
          </p:cNvPr>
          <p:cNvSpPr>
            <a:spLocks noGrp="1"/>
          </p:cNvSpPr>
          <p:nvPr>
            <p:ph type="title"/>
          </p:nvPr>
        </p:nvSpPr>
        <p:spPr/>
        <p:txBody>
          <a:bodyPr/>
          <a:lstStyle/>
          <a:p>
            <a:r>
              <a:rPr lang="en-US" dirty="0">
                <a:latin typeface="Garamond" panose="02020404030301010803" pitchFamily="18" charset="0"/>
              </a:rPr>
              <a:t>Errors</a:t>
            </a:r>
          </a:p>
        </p:txBody>
      </p:sp>
      <p:graphicFrame>
        <p:nvGraphicFramePr>
          <p:cNvPr id="13" name="Content Placeholder 12">
            <a:extLst>
              <a:ext uri="{FF2B5EF4-FFF2-40B4-BE49-F238E27FC236}">
                <a16:creationId xmlns:a16="http://schemas.microsoft.com/office/drawing/2014/main" id="{20A2D333-F162-E242-8118-552264604832}"/>
              </a:ext>
            </a:extLst>
          </p:cNvPr>
          <p:cNvGraphicFramePr>
            <a:graphicFrameLocks noGrp="1"/>
          </p:cNvGraphicFramePr>
          <p:nvPr>
            <p:ph idx="1"/>
            <p:extLst>
              <p:ext uri="{D42A27DB-BD31-4B8C-83A1-F6EECF244321}">
                <p14:modId xmlns:p14="http://schemas.microsoft.com/office/powerpoint/2010/main" val="120356950"/>
              </p:ext>
            </p:extLst>
          </p:nvPr>
        </p:nvGraphicFramePr>
        <p:xfrm>
          <a:off x="838200" y="1708693"/>
          <a:ext cx="7947210" cy="2181585"/>
        </p:xfrm>
        <a:graphic>
          <a:graphicData uri="http://schemas.openxmlformats.org/drawingml/2006/table">
            <a:tbl>
              <a:tblPr>
                <a:tableStyleId>{2D5ABB26-0587-4C30-8999-92F81FD0307C}</a:tableStyleId>
              </a:tblPr>
              <a:tblGrid>
                <a:gridCol w="1615640">
                  <a:extLst>
                    <a:ext uri="{9D8B030D-6E8A-4147-A177-3AD203B41FA5}">
                      <a16:colId xmlns:a16="http://schemas.microsoft.com/office/drawing/2014/main" val="1298505356"/>
                    </a:ext>
                  </a:extLst>
                </a:gridCol>
                <a:gridCol w="1391577">
                  <a:extLst>
                    <a:ext uri="{9D8B030D-6E8A-4147-A177-3AD203B41FA5}">
                      <a16:colId xmlns:a16="http://schemas.microsoft.com/office/drawing/2014/main" val="2530454005"/>
                    </a:ext>
                  </a:extLst>
                </a:gridCol>
                <a:gridCol w="1141051">
                  <a:extLst>
                    <a:ext uri="{9D8B030D-6E8A-4147-A177-3AD203B41FA5}">
                      <a16:colId xmlns:a16="http://schemas.microsoft.com/office/drawing/2014/main" val="1147763071"/>
                    </a:ext>
                  </a:extLst>
                </a:gridCol>
                <a:gridCol w="1266314">
                  <a:extLst>
                    <a:ext uri="{9D8B030D-6E8A-4147-A177-3AD203B41FA5}">
                      <a16:colId xmlns:a16="http://schemas.microsoft.com/office/drawing/2014/main" val="1125719114"/>
                    </a:ext>
                  </a:extLst>
                </a:gridCol>
                <a:gridCol w="1266314">
                  <a:extLst>
                    <a:ext uri="{9D8B030D-6E8A-4147-A177-3AD203B41FA5}">
                      <a16:colId xmlns:a16="http://schemas.microsoft.com/office/drawing/2014/main" val="3808491416"/>
                    </a:ext>
                  </a:extLst>
                </a:gridCol>
                <a:gridCol w="1266314">
                  <a:extLst>
                    <a:ext uri="{9D8B030D-6E8A-4147-A177-3AD203B41FA5}">
                      <a16:colId xmlns:a16="http://schemas.microsoft.com/office/drawing/2014/main" val="510490267"/>
                    </a:ext>
                  </a:extLst>
                </a:gridCol>
              </a:tblGrid>
              <a:tr h="311655">
                <a:tc>
                  <a:txBody>
                    <a:bodyPr/>
                    <a:lstStyle/>
                    <a:p>
                      <a:pPr algn="l" fontAlgn="b"/>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MEANy (sec)</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MBE</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MAE (sec)</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MAPE (%)</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800" u="none" strike="noStrike" dirty="0">
                          <a:effectLst/>
                          <a:latin typeface="Garamond" panose="02020404030301010803" pitchFamily="18" charset="0"/>
                        </a:rPr>
                        <a:t>RMSE</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8640253"/>
                  </a:ext>
                </a:extLst>
              </a:tr>
              <a:tr h="311655">
                <a:tc>
                  <a:txBody>
                    <a:bodyPr/>
                    <a:lstStyle/>
                    <a:p>
                      <a:pPr algn="l" fontAlgn="b"/>
                      <a:r>
                        <a:rPr lang="en-US" sz="1800" u="none" strike="noStrike" dirty="0">
                          <a:effectLst/>
                          <a:latin typeface="Garamond" panose="02020404030301010803" pitchFamily="18" charset="0"/>
                        </a:rPr>
                        <a:t>OLS.all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710.76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-1.04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194.08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44.21</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250.99</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085957"/>
                  </a:ext>
                </a:extLst>
              </a:tr>
              <a:tr h="311655">
                <a:tc>
                  <a:txBody>
                    <a:bodyPr/>
                    <a:lstStyle/>
                    <a:p>
                      <a:pPr algn="l" fontAlgn="b"/>
                      <a:r>
                        <a:rPr lang="en-US" sz="1800" u="none" strike="noStrike">
                          <a:effectLst/>
                          <a:latin typeface="Garamond" panose="02020404030301010803" pitchFamily="18" charset="0"/>
                        </a:rPr>
                        <a:t>GLM.all</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712.5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283.43</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38.56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5936.15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754612154"/>
                  </a:ext>
                </a:extLst>
              </a:tr>
              <a:tr h="311655">
                <a:tc>
                  <a:txBody>
                    <a:bodyPr/>
                    <a:lstStyle/>
                    <a:p>
                      <a:pPr algn="l" fontAlgn="b"/>
                      <a:r>
                        <a:rPr lang="en-US" sz="1800" u="none" strike="noStrike" dirty="0">
                          <a:effectLst/>
                          <a:latin typeface="Garamond" panose="02020404030301010803" pitchFamily="18" charset="0"/>
                        </a:rPr>
                        <a:t>XGB.all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711.98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54.8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58.79</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7.7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r" fontAlgn="b"/>
                      <a:r>
                        <a:rPr lang="en-US" sz="1800" u="none" strike="noStrike" dirty="0">
                          <a:effectLst/>
                          <a:latin typeface="Garamond" panose="02020404030301010803" pitchFamily="18" charset="0"/>
                        </a:rPr>
                        <a:t>83.77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86707541"/>
                  </a:ext>
                </a:extLst>
              </a:tr>
              <a:tr h="311655">
                <a:tc>
                  <a:txBody>
                    <a:bodyPr/>
                    <a:lstStyle/>
                    <a:p>
                      <a:pPr algn="l" fontAlgn="b"/>
                      <a:r>
                        <a:rPr lang="en-US" sz="1800" u="none" strike="noStrike" dirty="0">
                          <a:effectLst/>
                          <a:latin typeface="Garamond" panose="02020404030301010803" pitchFamily="18" charset="0"/>
                        </a:rPr>
                        <a:t>DNN.10%</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713.26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-7.97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217.94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43.06</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273.21</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7383700"/>
                  </a:ext>
                </a:extLst>
              </a:tr>
              <a:tr h="311655">
                <a:tc>
                  <a:txBody>
                    <a:bodyPr/>
                    <a:lstStyle/>
                    <a:p>
                      <a:pPr algn="l" fontAlgn="b"/>
                      <a:r>
                        <a:rPr lang="en-US" sz="1800" u="none" strike="noStrike" dirty="0">
                          <a:effectLst/>
                          <a:latin typeface="Garamond" panose="02020404030301010803" pitchFamily="18" charset="0"/>
                        </a:rPr>
                        <a:t>DNN.50%</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a:effectLst/>
                          <a:latin typeface="Garamond" panose="02020404030301010803" pitchFamily="18" charset="0"/>
                        </a:rPr>
                        <a:t>712.77</a:t>
                      </a:r>
                      <a:endParaRPr lang="en-US" sz="1800" b="0" i="0" u="none" strike="noStrike">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38.41</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248.63</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45.7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320.07</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1650674"/>
                  </a:ext>
                </a:extLst>
              </a:tr>
              <a:tr h="311655">
                <a:tc>
                  <a:txBody>
                    <a:bodyPr/>
                    <a:lstStyle/>
                    <a:p>
                      <a:pPr algn="l" fontAlgn="b"/>
                      <a:r>
                        <a:rPr lang="en-US" sz="1800" u="none" strike="noStrike" dirty="0">
                          <a:effectLst/>
                          <a:latin typeface="Garamond" panose="02020404030301010803" pitchFamily="18" charset="0"/>
                        </a:rPr>
                        <a:t>DNN.all</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713.14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11.55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268.74</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u="none" strike="noStrike" dirty="0">
                          <a:effectLst/>
                          <a:latin typeface="Garamond" panose="02020404030301010803" pitchFamily="18" charset="0"/>
                        </a:rPr>
                        <a:t>53.45</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algn="r" fontAlgn="b"/>
                      <a:r>
                        <a:rPr lang="en-US" sz="1800" u="none" strike="noStrike" dirty="0">
                          <a:effectLst/>
                          <a:latin typeface="Garamond" panose="02020404030301010803" pitchFamily="18" charset="0"/>
                        </a:rPr>
                        <a:t>338.08</a:t>
                      </a:r>
                      <a:endParaRPr lang="en-US" sz="1800" b="0" i="0" u="none" strike="noStrike" dirty="0">
                        <a:solidFill>
                          <a:srgbClr val="000000"/>
                        </a:solidFill>
                        <a:effectLst/>
                        <a:latin typeface="Garamond" panose="02020404030301010803" pitchFamily="18" charset="0"/>
                      </a:endParaRPr>
                    </a:p>
                  </a:txBody>
                  <a:tcPr marL="14609" marR="14609" marT="1460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0018565"/>
                  </a:ext>
                </a:extLst>
              </a:tr>
            </a:tbl>
          </a:graphicData>
        </a:graphic>
      </p:graphicFrame>
    </p:spTree>
    <p:extLst>
      <p:ext uri="{BB962C8B-B14F-4D97-AF65-F5344CB8AC3E}">
        <p14:creationId xmlns:p14="http://schemas.microsoft.com/office/powerpoint/2010/main" val="2180610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1689</TotalTime>
  <Words>725</Words>
  <Application>Microsoft Macintosh PowerPoint</Application>
  <PresentationFormat>Widescreen</PresentationFormat>
  <Paragraphs>200</Paragraphs>
  <Slides>16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 Color Emoji UI</vt:lpstr>
      <vt:lpstr>Arial</vt:lpstr>
      <vt:lpstr>Calibri</vt:lpstr>
      <vt:lpstr>Calibri Light</vt:lpstr>
      <vt:lpstr>Futura Medium</vt:lpstr>
      <vt:lpstr>Garamond</vt:lpstr>
      <vt:lpstr>Office Theme</vt:lpstr>
      <vt:lpstr>MBTA travel time prediction</vt:lpstr>
      <vt:lpstr>Requirements</vt:lpstr>
      <vt:lpstr>Models</vt:lpstr>
      <vt:lpstr>ML Pipeline</vt:lpstr>
      <vt:lpstr>Linear models</vt:lpstr>
      <vt:lpstr>Dense Neural Network</vt:lpstr>
      <vt:lpstr>XGBoost Regressor</vt:lpstr>
      <vt:lpstr>Error Metrics</vt:lpstr>
      <vt:lpstr>Errors</vt:lpstr>
      <vt:lpstr>Errors</vt:lpstr>
      <vt:lpstr>Benchmark</vt:lpstr>
      <vt:lpstr>Implementation</vt:lpstr>
      <vt:lpstr>What did not work</vt:lpstr>
      <vt:lpstr>What worked</vt:lpstr>
      <vt:lpstr>Technologies used</vt:lpstr>
      <vt:lpstr>Appendix - Coefficients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MBTA Arrival time prediction</dc:title>
  <dc:creator>Amal Krishna R</dc:creator>
  <cp:lastModifiedBy>Amal Krishna R</cp:lastModifiedBy>
  <cp:revision>81</cp:revision>
  <dcterms:created xsi:type="dcterms:W3CDTF">2018-12-11T18:09:07Z</dcterms:created>
  <dcterms:modified xsi:type="dcterms:W3CDTF">2018-12-12T23:34:25Z</dcterms:modified>
</cp:coreProperties>
</file>